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4" r:id="rId4"/>
    <p:sldId id="270" r:id="rId5"/>
    <p:sldId id="262" r:id="rId6"/>
    <p:sldId id="267" r:id="rId7"/>
    <p:sldId id="268" r:id="rId8"/>
    <p:sldId id="269" r:id="rId9"/>
    <p:sldId id="25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pos="551" userDrawn="1">
          <p15:clr>
            <a:srgbClr val="A4A3A4"/>
          </p15:clr>
        </p15:guide>
        <p15:guide id="7" pos="7129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pos="2933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pos="778" userDrawn="1">
          <p15:clr>
            <a:srgbClr val="A4A3A4"/>
          </p15:clr>
        </p15:guide>
        <p15:guide id="13" orient="horz" pos="958" userDrawn="1">
          <p15:clr>
            <a:srgbClr val="A4A3A4"/>
          </p15:clr>
        </p15:guide>
        <p15:guide id="14" pos="1050" userDrawn="1">
          <p15:clr>
            <a:srgbClr val="A4A3A4"/>
          </p15:clr>
        </p15:guide>
        <p15:guide id="15" pos="66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AF6"/>
    <a:srgbClr val="6882F9"/>
    <a:srgbClr val="01E596"/>
    <a:srgbClr val="FAFBFF"/>
    <a:srgbClr val="0A141E"/>
    <a:srgbClr val="F1785B"/>
    <a:srgbClr val="9BA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7284" autoAdjust="0"/>
  </p:normalViewPr>
  <p:slideViewPr>
    <p:cSldViewPr snapToGrid="0">
      <p:cViewPr>
        <p:scale>
          <a:sx n="120" d="100"/>
          <a:sy n="120" d="100"/>
        </p:scale>
        <p:origin x="-58" y="374"/>
      </p:cViewPr>
      <p:guideLst>
        <p:guide orient="horz" pos="3521"/>
        <p:guide orient="horz" pos="4156"/>
        <p:guide orient="horz" pos="3861"/>
        <p:guide orient="horz" pos="459"/>
        <p:guide orient="horz" pos="686"/>
        <p:guide orient="horz" pos="958"/>
        <p:guide pos="3840"/>
        <p:guide pos="4520"/>
        <p:guide pos="7469"/>
        <p:guide pos="551"/>
        <p:guide pos="7129"/>
        <p:guide pos="2933"/>
        <p:guide pos="778"/>
        <p:guide pos="1050"/>
        <p:guide pos="66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24C3-5C24-4EE5-8B4B-6E5607AF4DAC}" type="datetimeFigureOut">
              <a:rPr lang="pl-PL" smtClean="0"/>
              <a:t>17.12.2025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913A-DEF0-42E2-B1BD-AE5B1B8D76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7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C913A-DEF0-42E2-B1BD-AE5B1B8D76D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6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F1773B-1E16-F5B6-F958-C3CA9E225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9769F61-7121-6903-DDD6-02652A2E9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225F56-EFC0-92E1-3A4B-AB954CD4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7070D4-A02C-6C2A-687D-7801D082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0029CA-FF91-DC76-A150-E0B3111D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18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FCAAAF-1629-5274-F5F9-BE918C9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962773A-3D6D-9D41-D31F-A03029A62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35B6F6-21DD-9C8A-E76F-E63DD8FF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6C659DA-F0AC-5736-1FA4-916216C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1EEE170-FAC3-4F6B-60B6-AAF4A014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D4544F03-7440-CA2D-0936-2E336E257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88E3753-4DB5-AB5C-B122-F656C293B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9D4F52F-97DB-9F5E-5147-221497E3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7A2D27-962D-8421-0FBC-8A1FAFE6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E5CB063-C208-DE13-D307-F30915C3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2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E86A95-A16A-6605-F24C-30571F55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094A77-5C74-F7BD-2320-71CCA9426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3F71D74-BC93-8E1C-B9C3-575800D1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4708BA3-DD91-F8F9-74E2-979F6AC3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F5DAC9-DEAD-7054-0F81-E7D3E76B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50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DCAE28-2E7D-093A-F46C-27303C0A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65C6563-3A87-E6B0-164E-21277BC52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A753C9-EC54-7667-6CD3-5DB69F23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E51E5E7-A667-BB70-D297-BC380D2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E84C4A-C4D3-9D48-5C2D-9C005589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98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147C8B-22B9-E5CF-6CA0-F8A5290E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C8D4BBB-C4DD-4A04-CA49-4A2EA796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8275790-6931-961A-BCE7-D259E5A9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5CF66B-1E23-5566-232D-3D02AF95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F611B08-59F7-CEC0-38F2-8E3E47EA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0DF954-E317-880C-E5C5-6AC3A552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4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42215E-11DF-1C6D-4462-2D4B065F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514FA90-821A-4A17-B0B6-D5393D8C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31BAB01-B0D3-EC29-8743-61BAE0781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9B87B78-2A2D-963A-19BA-A2E5724CF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58567C7-BB74-ADD9-95F4-9D29436D7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7FAE048-274C-314D-229C-9A6D0D4D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C683A4B6-45AD-62D6-EF83-4115DE20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DE0E150A-62A7-7648-70D9-223676D2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74E2ED-27ED-815B-96C5-11337F00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747C55B-9757-2826-ED34-CFECC739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E1B35C-7B57-02CB-9C6A-83E65CDA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802A1D0-22B2-1065-D2D5-3F3E4EA6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5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DCEAE08-A44C-F90D-26D5-A0006D00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7CFBB404-AA7F-23C3-0CF6-B6DAB7E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EF442EC4-C7EF-3C8B-F363-0D290555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16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158D3-E6E9-145E-B904-0A9696F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42B2C1-0B4A-4001-7348-314BA2D88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F60B5B3-76E1-E545-231C-EE5FC948F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8E156BD-F96C-A328-4035-E6555EA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7B090BD-9B80-93D1-232A-450CD7D2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A913211-EF76-D137-120F-9F23E92D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812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622C43-9451-73D9-9D15-E174853D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F9A3192-97FE-6739-C365-4DB44977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355BE96-55F4-9BCF-CEF5-920676F27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38006EB-8014-8D5F-AC89-21D2429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DAD18A8-A3C4-CA6B-2EDC-A90CA97A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6578B5E-B5B2-7063-9956-3A852380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45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086E11F9-0CD2-C0DC-200A-423B422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E697087-FB04-5892-62D8-4171DE24E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8A053B-AC4C-585F-E943-4B771C602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D923-2A85-47DA-9E12-9CDADE888F4B}" type="datetimeFigureOut">
              <a:rPr lang="pl-PL" smtClean="0"/>
              <a:t>17.12.2025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EB6D14-73C2-4886-6933-35A0E3AC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A0E2EDC-9E18-B8D5-83D8-5D153ECF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0D39-2117-480E-A430-6729DBCF36A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wspieramykluby.pl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2CE7A0-7AA5-411D-B604-E7C92C742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53" y="0"/>
            <a:ext cx="5455847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DCA0F3A-2A02-5A92-0287-7E17B795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728663"/>
            <a:ext cx="2878428" cy="69514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AFF00AE-780D-584A-E4C3-CBC71BBE36CB}"/>
              </a:ext>
            </a:extLst>
          </p:cNvPr>
          <p:cNvSpPr txBox="1"/>
          <p:nvPr/>
        </p:nvSpPr>
        <p:spPr>
          <a:xfrm>
            <a:off x="874713" y="2836128"/>
            <a:ext cx="6253316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Przygotowanie do opracowania wniosku</a:t>
            </a:r>
          </a:p>
          <a:p>
            <a:endParaRPr lang="pl-PL" sz="32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  <a:p>
            <a:r>
              <a:rPr lang="pl-PL" sz="20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Plan jest niczym, planowanie jest wszystkim </a:t>
            </a:r>
          </a:p>
          <a:p>
            <a:endParaRPr lang="pl-PL" sz="4800" dirty="0">
              <a:solidFill>
                <a:srgbClr val="FAFBFF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Paweł Radecki</a:t>
            </a:r>
          </a:p>
        </p:txBody>
      </p:sp>
    </p:spTree>
    <p:extLst>
      <p:ext uri="{BB962C8B-B14F-4D97-AF65-F5344CB8AC3E}">
        <p14:creationId xmlns:p14="http://schemas.microsoft.com/office/powerpoint/2010/main" val="38714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0E8990-16DE-5438-3963-E42A3A9DF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23704DF6-87F4-45C0-6A8F-CFDF77F177E9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01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3F4AFF5E-C210-8159-482A-E6029C5DD789}"/>
              </a:ext>
            </a:extLst>
          </p:cNvPr>
          <p:cNvSpPr/>
          <p:nvPr/>
        </p:nvSpPr>
        <p:spPr>
          <a:xfrm>
            <a:off x="874713" y="728663"/>
            <a:ext cx="6300788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22590E4-3BE5-C513-46D4-3FDEC155C628}"/>
              </a:ext>
            </a:extLst>
          </p:cNvPr>
          <p:cNvSpPr txBox="1"/>
          <p:nvPr/>
        </p:nvSpPr>
        <p:spPr>
          <a:xfrm>
            <a:off x="1236507" y="1089025"/>
            <a:ext cx="486092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Jak zacząć </a:t>
            </a:r>
          </a:p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pisanie wniosku?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0F4D698-790F-1BF3-5241-5202F85BF480}"/>
              </a:ext>
            </a:extLst>
          </p:cNvPr>
          <p:cNvSpPr txBox="1"/>
          <p:nvPr/>
        </p:nvSpPr>
        <p:spPr>
          <a:xfrm>
            <a:off x="1236505" y="2434272"/>
            <a:ext cx="4448369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500" dirty="0">
                <a:solidFill>
                  <a:srgbClr val="0A141E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Dokumenty</a:t>
            </a: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, które trzeba poznać: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Regulamin konkursu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Harmonogram i terminy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Załączniki formalne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Załączniki merytoryczne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Instrukcja generatora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F&amp;Q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F65B5CD2-8713-D487-6356-1418E50C5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075" y="5050913"/>
            <a:ext cx="429594" cy="538675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6F63ADBB-DDF8-BFBB-6BE8-199AACD72AAC}"/>
              </a:ext>
            </a:extLst>
          </p:cNvPr>
          <p:cNvSpPr txBox="1"/>
          <p:nvPr/>
        </p:nvSpPr>
        <p:spPr>
          <a:xfrm>
            <a:off x="1861650" y="5212528"/>
            <a:ext cx="48609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i="1" dirty="0">
                <a:solidFill>
                  <a:srgbClr val="F1785B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Uwaga! </a:t>
            </a:r>
            <a:r>
              <a:rPr lang="pl-PL" sz="1400" i="1" dirty="0">
                <a:solidFill>
                  <a:srgbClr val="F1785B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Rób notatki z tych dokumentów!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37" y="728663"/>
            <a:ext cx="36004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0D9F9F3-2010-AB54-1873-A62C82F8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DCCD1C9-630D-689E-9652-4402EFA60684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02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FFAED193-32CC-5CB4-8AB7-6164C54F0D4B}"/>
              </a:ext>
            </a:extLst>
          </p:cNvPr>
          <p:cNvSpPr/>
          <p:nvPr/>
        </p:nvSpPr>
        <p:spPr>
          <a:xfrm>
            <a:off x="4656138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F8CE123-610E-40CF-FD93-74B669D1966A}"/>
              </a:ext>
            </a:extLst>
          </p:cNvPr>
          <p:cNvSpPr txBox="1"/>
          <p:nvPr/>
        </p:nvSpPr>
        <p:spPr>
          <a:xfrm>
            <a:off x="5017932" y="1089025"/>
            <a:ext cx="4860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Regulamin Wniosku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84ACF37-7B2A-C4F9-B259-84342CD7DA52}"/>
              </a:ext>
            </a:extLst>
          </p:cNvPr>
          <p:cNvSpPr txBox="1"/>
          <p:nvPr/>
        </p:nvSpPr>
        <p:spPr>
          <a:xfrm>
            <a:off x="5017930" y="1941830"/>
            <a:ext cx="591234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Wszystkie podstawowe informacje, które są dla nas istotne</a:t>
            </a:r>
          </a:p>
          <a:p>
            <a:pPr>
              <a:spcAft>
                <a:spcPts val="600"/>
              </a:spcAft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znajdziemy w regulaminie konkursu. </a:t>
            </a:r>
            <a:r>
              <a:rPr lang="pl-PL" sz="1500" dirty="0">
                <a:solidFill>
                  <a:srgbClr val="0A141E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Zwracamy uwagę na:</a:t>
            </a:r>
          </a:p>
          <a:p>
            <a:pPr>
              <a:spcAft>
                <a:spcPts val="600"/>
              </a:spcAft>
            </a:pPr>
            <a:endParaRPr lang="pl-PL" sz="15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Uprawnione podmioty i cele statutowe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Termin składania wniosku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Główne cele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Kwota dotacji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Wkład własny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Sposób składania oferty/wniosku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A9BF1CF-FDBA-DC97-9500-76D55C5D1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r="13785"/>
          <a:stretch>
            <a:fillRect/>
          </a:stretch>
        </p:blipFill>
        <p:spPr>
          <a:xfrm>
            <a:off x="874712" y="728662"/>
            <a:ext cx="3781425" cy="540067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E8EF5D1-A96C-C77A-7284-7F7E43171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30" y="5049588"/>
            <a:ext cx="429594" cy="54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A0CFDD6-9EDB-DDD3-B7CE-5E17461B68F2}"/>
              </a:ext>
            </a:extLst>
          </p:cNvPr>
          <p:cNvSpPr txBox="1"/>
          <p:nvPr/>
        </p:nvSpPr>
        <p:spPr>
          <a:xfrm>
            <a:off x="5698734" y="5196321"/>
            <a:ext cx="48609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i="1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Pamiętaj o notatkach i terminach!</a:t>
            </a:r>
            <a:endParaRPr lang="pl-PL" sz="1400" i="1" dirty="0">
              <a:solidFill>
                <a:srgbClr val="375AF6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465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24F8056-04FD-539E-3DA1-98A6BEB2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32CAFBBE-9A58-29E9-2696-3C368592110E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03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CC6CA2F-C304-FAB4-9333-42C47FF81E7E}"/>
              </a:ext>
            </a:extLst>
          </p:cNvPr>
          <p:cNvSpPr/>
          <p:nvPr/>
        </p:nvSpPr>
        <p:spPr>
          <a:xfrm>
            <a:off x="874713" y="728663"/>
            <a:ext cx="6662584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5A49BFC-F06E-7C66-BD7B-6C982FA5E170}"/>
              </a:ext>
            </a:extLst>
          </p:cNvPr>
          <p:cNvSpPr txBox="1"/>
          <p:nvPr/>
        </p:nvSpPr>
        <p:spPr>
          <a:xfrm>
            <a:off x="1236505" y="1520825"/>
            <a:ext cx="4781966" cy="500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Karta oceny wniosku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89BE1FF-09E2-5D4A-E060-92F40226DB5E}"/>
              </a:ext>
            </a:extLst>
          </p:cNvPr>
          <p:cNvSpPr txBox="1"/>
          <p:nvPr/>
        </p:nvSpPr>
        <p:spPr>
          <a:xfrm>
            <a:off x="1236505" y="2336354"/>
            <a:ext cx="5816302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500" dirty="0">
                <a:solidFill>
                  <a:srgbClr val="0A141E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Wyróżniamy dwa kryteria oceny wniosku:</a:t>
            </a:r>
          </a:p>
          <a:p>
            <a:pPr>
              <a:spcAft>
                <a:spcPts val="600"/>
              </a:spcAft>
            </a:pPr>
            <a:endParaRPr lang="pl-PL" sz="1500" b="1" dirty="0">
              <a:solidFill>
                <a:srgbClr val="0A141E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spcAft>
                <a:spcPts val="600"/>
              </a:spcAft>
            </a:pPr>
            <a:r>
              <a:rPr lang="pl-PL" sz="1500" dirty="0">
                <a:solidFill>
                  <a:srgbClr val="0A141E"/>
                </a:solidFill>
                <a:latin typeface="Poppins Light"/>
                <a:cs typeface="Poppins Light" panose="00000400000000000000" pitchFamily="2" charset="-18"/>
              </a:rPr>
              <a:t>1) </a:t>
            </a:r>
            <a:r>
              <a:rPr lang="pl-PL" sz="1500" dirty="0">
                <a:solidFill>
                  <a:srgbClr val="0A141E"/>
                </a:solidFill>
                <a:latin typeface="Poppins Light"/>
                <a:cs typeface="Poppins" panose="00000500000000000000" pitchFamily="2" charset="-18"/>
              </a:rPr>
              <a:t>Ocena formalna: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Kryteria dostępność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Terminy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Sposób złożenia </a:t>
            </a:r>
          </a:p>
          <a:p>
            <a:pPr>
              <a:spcAft>
                <a:spcPts val="600"/>
              </a:spcAft>
            </a:pPr>
            <a:r>
              <a:rPr lang="pl-PL" sz="1500" dirty="0">
                <a:solidFill>
                  <a:srgbClr val="0A141E"/>
                </a:solidFill>
                <a:latin typeface="Poppins Light"/>
                <a:cs typeface="Poppins" panose="00000500000000000000" pitchFamily="2" charset="-18"/>
              </a:rPr>
              <a:t>2) Ocena merytoryczna: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Zgodność z celami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Budżet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Dodatkowe punkty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9E6929E-0E90-8700-1202-435D056BC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>
            <a:fillRect/>
          </a:stretch>
        </p:blipFill>
        <p:spPr>
          <a:xfrm>
            <a:off x="7537298" y="728662"/>
            <a:ext cx="3779990" cy="5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B5769C-B114-EED6-2558-444BF48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8B603CF-696B-C71D-D26F-ED66069BF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6" b="25425"/>
          <a:stretch>
            <a:fillRect/>
          </a:stretch>
        </p:blipFill>
        <p:spPr>
          <a:xfrm>
            <a:off x="874713" y="728663"/>
            <a:ext cx="10437329" cy="2700338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4AB76AE-4AD3-7FDD-4482-F419B123F38F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04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4E7AFCE1-1F41-24D2-D413-1043BE3CE4D8}"/>
              </a:ext>
            </a:extLst>
          </p:cNvPr>
          <p:cNvSpPr/>
          <p:nvPr/>
        </p:nvSpPr>
        <p:spPr>
          <a:xfrm>
            <a:off x="874713" y="3429000"/>
            <a:ext cx="10444009" cy="27003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D11F2-90F3-741A-F5DD-BBB884D73729}"/>
              </a:ext>
            </a:extLst>
          </p:cNvPr>
          <p:cNvSpPr txBox="1"/>
          <p:nvPr/>
        </p:nvSpPr>
        <p:spPr>
          <a:xfrm>
            <a:off x="1812957" y="4220686"/>
            <a:ext cx="23415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Główne </a:t>
            </a:r>
          </a:p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błędy: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4154537" y="4136047"/>
            <a:ext cx="4353262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Ogólniki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Brak liczb/wskaźników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Brak odpowiedzi na wszystkie pytania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Chaos i brak logiki</a:t>
            </a:r>
          </a:p>
        </p:txBody>
      </p:sp>
    </p:spTree>
    <p:extLst>
      <p:ext uri="{BB962C8B-B14F-4D97-AF65-F5344CB8AC3E}">
        <p14:creationId xmlns:p14="http://schemas.microsoft.com/office/powerpoint/2010/main" val="40837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B5769C-B114-EED6-2558-444BF48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4AB76AE-4AD3-7FDD-4482-F419B123F38F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05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4E7AFCE1-1F41-24D2-D413-1043BE3CE4D8}"/>
              </a:ext>
            </a:extLst>
          </p:cNvPr>
          <p:cNvSpPr/>
          <p:nvPr/>
        </p:nvSpPr>
        <p:spPr>
          <a:xfrm>
            <a:off x="874713" y="728662"/>
            <a:ext cx="10444009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D11F2-90F3-741A-F5DD-BBB884D73729}"/>
              </a:ext>
            </a:extLst>
          </p:cNvPr>
          <p:cNvSpPr txBox="1"/>
          <p:nvPr/>
        </p:nvSpPr>
        <p:spPr>
          <a:xfrm>
            <a:off x="1731128" y="1089025"/>
            <a:ext cx="8729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ANALIZA SMART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1665522" y="1941831"/>
            <a:ext cx="1007451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Narzędzie to pozwala nam określić cele projektu.</a:t>
            </a:r>
          </a:p>
          <a:p>
            <a:r>
              <a:rPr lang="pl-PL" sz="15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Cele muszą być zgodne z tym co znajduje się w regulaminie.</a:t>
            </a: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u="sng" dirty="0">
                <a:solidFill>
                  <a:srgbClr val="0A141E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Przykład: </a:t>
            </a: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 główny: </a:t>
            </a:r>
            <a:r>
              <a:rPr lang="pl-PL" sz="1400" dirty="0">
                <a:latin typeface="Poppins Light" panose="00000400000000000000" pitchFamily="2" charset="-18"/>
                <a:cs typeface="Poppins Light" panose="00000400000000000000" pitchFamily="2" charset="-18"/>
              </a:rPr>
              <a:t>Przeciwdziałanie uzależnieniom i patologiom społecznym poprzez </a:t>
            </a:r>
          </a:p>
          <a:p>
            <a:r>
              <a:rPr lang="pl-PL" sz="1400" dirty="0">
                <a:latin typeface="Poppins Light" panose="00000400000000000000" pitchFamily="2" charset="-18"/>
                <a:cs typeface="Poppins Light" panose="00000400000000000000" pitchFamily="2" charset="-18"/>
              </a:rPr>
              <a:t>uczestnictwo w zajęciach sportowych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3131"/>
              </p:ext>
            </p:extLst>
          </p:nvPr>
        </p:nvGraphicFramePr>
        <p:xfrm>
          <a:off x="1665522" y="4126548"/>
          <a:ext cx="885960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1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9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1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SPECIFIC</a:t>
                      </a:r>
                    </a:p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Konkrety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MESURABLE</a:t>
                      </a:r>
                    </a:p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Mierzalny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ACHIVABLE</a:t>
                      </a:r>
                    </a:p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Osiągalny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RELEVENT</a:t>
                      </a:r>
                    </a:p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Zgodny</a:t>
                      </a:r>
                      <a:r>
                        <a:rPr lang="pl-PL" sz="1400" baseline="0" dirty="0">
                          <a:latin typeface="Poppins Light"/>
                        </a:rPr>
                        <a:t> z założeniami</a:t>
                      </a:r>
                      <a:endParaRPr lang="pl-PL" sz="140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TIME – BOUND</a:t>
                      </a:r>
                    </a:p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Określony</a:t>
                      </a:r>
                      <a:r>
                        <a:rPr lang="pl-PL" sz="1400" baseline="0" dirty="0">
                          <a:latin typeface="Poppins Light"/>
                        </a:rPr>
                        <a:t> w czasie</a:t>
                      </a:r>
                      <a:endParaRPr lang="pl-PL" sz="140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Prowadzenie treningów z piłki nożnej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Ile treningów</a:t>
                      </a:r>
                      <a:r>
                        <a:rPr lang="pl-PL" sz="1400" baseline="0" dirty="0">
                          <a:latin typeface="Poppins Light"/>
                        </a:rPr>
                        <a:t> w tygodniu</a:t>
                      </a:r>
                      <a:endParaRPr lang="pl-PL" sz="1400" dirty="0">
                        <a:latin typeface="Poppins Light"/>
                      </a:endParaRPr>
                    </a:p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Ile dzieci?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Ile możemy przeprowadzić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Dzieci</a:t>
                      </a:r>
                      <a:r>
                        <a:rPr lang="pl-PL" sz="1400" baseline="0" dirty="0">
                          <a:latin typeface="Poppins Light"/>
                        </a:rPr>
                        <a:t> i młodzież</a:t>
                      </a:r>
                      <a:endParaRPr lang="pl-PL" sz="140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Poppins Light"/>
                        </a:rPr>
                        <a:t>Po</a:t>
                      </a:r>
                      <a:r>
                        <a:rPr lang="pl-PL" sz="1400" baseline="0" dirty="0">
                          <a:latin typeface="Poppins Light"/>
                        </a:rPr>
                        <a:t> lekcjach?</a:t>
                      </a:r>
                    </a:p>
                    <a:p>
                      <a:pPr algn="ctr"/>
                      <a:r>
                        <a:rPr lang="pl-PL" sz="1400" baseline="0" dirty="0">
                          <a:latin typeface="Poppins Light"/>
                        </a:rPr>
                        <a:t>W czasie wakacji?</a:t>
                      </a:r>
                      <a:endParaRPr lang="pl-PL" sz="140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7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B5769C-B114-EED6-2558-444BF48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4AB76AE-4AD3-7FDD-4482-F419B123F38F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06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4E7AFCE1-1F41-24D2-D413-1043BE3CE4D8}"/>
              </a:ext>
            </a:extLst>
          </p:cNvPr>
          <p:cNvSpPr/>
          <p:nvPr/>
        </p:nvSpPr>
        <p:spPr>
          <a:xfrm>
            <a:off x="874712" y="728663"/>
            <a:ext cx="10444009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D11F2-90F3-741A-F5DD-BBB884D73729}"/>
              </a:ext>
            </a:extLst>
          </p:cNvPr>
          <p:cNvSpPr txBox="1"/>
          <p:nvPr/>
        </p:nvSpPr>
        <p:spPr>
          <a:xfrm>
            <a:off x="1666876" y="1089025"/>
            <a:ext cx="8858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MATRYCA LOGICZNA PROJEKTU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1666876" y="1830328"/>
            <a:ext cx="1007451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Narzędzie to służy nam do zapanowania nad chaosem projektu i pozwala na uniknięcie </a:t>
            </a:r>
          </a:p>
          <a:p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błędów logicznych czy pominięcie jakiś istotnych kwestii. </a:t>
            </a: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  <a:p>
            <a:r>
              <a:rPr lang="pl-PL" sz="1400" u="sng" dirty="0">
                <a:solidFill>
                  <a:srgbClr val="0A141E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Przykład: </a:t>
            </a:r>
            <a:r>
              <a:rPr lang="pl-PL" sz="14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 główny: </a:t>
            </a:r>
            <a:r>
              <a:rPr lang="pl-PL" sz="1400" dirty="0">
                <a:latin typeface="Poppins Light" panose="00000400000000000000" pitchFamily="2" charset="-18"/>
                <a:cs typeface="Poppins Light" panose="00000400000000000000" pitchFamily="2" charset="-18"/>
              </a:rPr>
              <a:t>Przeciwdziałanie uzależnieniom i patologiom społecznym poprzez </a:t>
            </a:r>
          </a:p>
          <a:p>
            <a:r>
              <a:rPr lang="pl-PL" sz="1400" dirty="0">
                <a:latin typeface="Poppins Light" panose="00000400000000000000" pitchFamily="2" charset="-18"/>
                <a:cs typeface="Poppins Light" panose="00000400000000000000" pitchFamily="2" charset="-18"/>
              </a:rPr>
              <a:t>uczestnictwo w zajęciach sportowych</a:t>
            </a:r>
          </a:p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3725308" y="1869028"/>
            <a:ext cx="24628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pl-PL" sz="1400" dirty="0">
              <a:solidFill>
                <a:srgbClr val="0A141E"/>
              </a:solidFill>
              <a:latin typeface="Poppins Light" panose="00000400000000000000" pitchFamily="2" charset="-18"/>
              <a:cs typeface="Poppins Light" panose="00000400000000000000" pitchFamily="2" charset="-1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50656"/>
              </p:ext>
            </p:extLst>
          </p:nvPr>
        </p:nvGraphicFramePr>
        <p:xfrm>
          <a:off x="1666876" y="3233350"/>
          <a:ext cx="8858250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Poppins Light"/>
                        </a:rPr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Poppins Light"/>
                        </a:rPr>
                        <a:t>PYTANIE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Poppins Light"/>
                        </a:rPr>
                        <a:t>PRZYKŁAD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CEL GÓŁWNY</a:t>
                      </a: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Co zmieni</a:t>
                      </a:r>
                      <a:r>
                        <a:rPr lang="pl-PL" sz="1400" b="0" baseline="0" dirty="0" smtClean="0">
                          <a:latin typeface="Poppins Light"/>
                        </a:rPr>
                        <a:t> projekt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Zwiększenie dostępności do aktywności fizycznej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CELE</a:t>
                      </a:r>
                      <a:r>
                        <a:rPr lang="pl-PL" sz="1400" b="0" baseline="0" dirty="0">
                          <a:solidFill>
                            <a:schemeClr val="bg1"/>
                          </a:solidFill>
                          <a:latin typeface="Poppins Light"/>
                        </a:rPr>
                        <a:t> SZCZEGÓŁOWE</a:t>
                      </a:r>
                      <a:endParaRPr lang="pl-PL" sz="1400" b="0" dirty="0">
                        <a:solidFill>
                          <a:schemeClr val="bg1"/>
                        </a:solidFill>
                        <a:latin typeface="Poppins Light"/>
                      </a:endParaRP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Co</a:t>
                      </a:r>
                      <a:r>
                        <a:rPr lang="pl-PL" sz="1400" b="0" baseline="0" dirty="0" smtClean="0">
                          <a:latin typeface="Poppins Light"/>
                        </a:rPr>
                        <a:t> musi się wydarzyć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Systematyczne</a:t>
                      </a:r>
                      <a:r>
                        <a:rPr lang="pl-PL" sz="1200" b="0" baseline="0" dirty="0" smtClean="0">
                          <a:latin typeface="Poppins Light"/>
                        </a:rPr>
                        <a:t> treningi, udział w rozgrywkach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REZULTATY</a:t>
                      </a: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Co powstanie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50</a:t>
                      </a:r>
                      <a:r>
                        <a:rPr lang="pl-PL" sz="1200" b="0" baseline="0" dirty="0" smtClean="0">
                          <a:latin typeface="Poppins Light"/>
                        </a:rPr>
                        <a:t> treningów, 10 meczy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DZIAŁANIA</a:t>
                      </a: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Co wykonamy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Treningi</a:t>
                      </a:r>
                      <a:r>
                        <a:rPr lang="pl-PL" sz="1200" b="0" baseline="0" dirty="0" smtClean="0">
                          <a:latin typeface="Poppins Light"/>
                        </a:rPr>
                        <a:t> 3x w tygodniu, zakup sprzętu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WSKAŹNIKI</a:t>
                      </a: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Jak to zmierzymy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Liczba</a:t>
                      </a:r>
                      <a:r>
                        <a:rPr lang="pl-PL" sz="1200" b="0" baseline="0" dirty="0" smtClean="0">
                          <a:latin typeface="Poppins Light"/>
                        </a:rPr>
                        <a:t> zawodników, dziennik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ZASOBY/KOSZTY</a:t>
                      </a: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Czego potrzebujemy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Trener,</a:t>
                      </a:r>
                      <a:r>
                        <a:rPr lang="pl-PL" sz="1200" b="0" baseline="0" dirty="0" smtClean="0">
                          <a:latin typeface="Poppins Light"/>
                        </a:rPr>
                        <a:t> sprzęt, transport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bg1"/>
                          </a:solidFill>
                          <a:latin typeface="Poppins Light"/>
                        </a:rPr>
                        <a:t>RYZYKA</a:t>
                      </a:r>
                    </a:p>
                  </a:txBody>
                  <a:tcPr anchor="ctr">
                    <a:solidFill>
                      <a:srgbClr val="375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latin typeface="Poppins Light"/>
                        </a:rPr>
                        <a:t>Co</a:t>
                      </a:r>
                      <a:r>
                        <a:rPr lang="pl-PL" sz="1400" b="0" baseline="0" dirty="0" smtClean="0">
                          <a:latin typeface="Poppins Light"/>
                        </a:rPr>
                        <a:t> może nie wyjść</a:t>
                      </a:r>
                      <a:endParaRPr lang="pl-PL" sz="1400" b="0" dirty="0">
                        <a:latin typeface="Poppins Ligh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>
                          <a:latin typeface="Poppins Light"/>
                        </a:rPr>
                        <a:t>Niska</a:t>
                      </a:r>
                      <a:r>
                        <a:rPr lang="pl-PL" sz="1200" b="0" baseline="0" dirty="0" smtClean="0">
                          <a:latin typeface="Poppins Light"/>
                        </a:rPr>
                        <a:t> frekwencja</a:t>
                      </a:r>
                      <a:endParaRPr lang="pl-PL" sz="1200" b="0" dirty="0">
                        <a:latin typeface="Poppins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4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BFF"/>
            </a:gs>
            <a:gs pos="100000">
              <a:srgbClr val="375AF6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B5769C-B114-EED6-2558-444BF48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54AB76AE-4AD3-7FDD-4482-F419B123F38F}"/>
              </a:ext>
            </a:extLst>
          </p:cNvPr>
          <p:cNvSpPr txBox="1"/>
          <p:nvPr/>
        </p:nvSpPr>
        <p:spPr>
          <a:xfrm>
            <a:off x="11318722" y="6320651"/>
            <a:ext cx="5383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l-PL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07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4E7AFCE1-1F41-24D2-D413-1043BE3CE4D8}"/>
              </a:ext>
            </a:extLst>
          </p:cNvPr>
          <p:cNvSpPr/>
          <p:nvPr/>
        </p:nvSpPr>
        <p:spPr>
          <a:xfrm>
            <a:off x="874713" y="728663"/>
            <a:ext cx="10444009" cy="5400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83D11F2-90F3-741A-F5DD-BBB884D73729}"/>
              </a:ext>
            </a:extLst>
          </p:cNvPr>
          <p:cNvSpPr txBox="1"/>
          <p:nvPr/>
        </p:nvSpPr>
        <p:spPr>
          <a:xfrm>
            <a:off x="1235075" y="1520825"/>
            <a:ext cx="87297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rgbClr val="375AF6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Podsumowanie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E67D35D2-7FB9-0368-9B11-B07BDC6F38AB}"/>
              </a:ext>
            </a:extLst>
          </p:cNvPr>
          <p:cNvSpPr txBox="1"/>
          <p:nvPr/>
        </p:nvSpPr>
        <p:spPr>
          <a:xfrm>
            <a:off x="1235075" y="2609363"/>
            <a:ext cx="5633420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Wnikliwa analiza dokumentacji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Rozbicie formularza na pytania i kryteria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Cele SMART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A141E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Matryca logiczna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74163CF9-672E-76E1-AB7C-5EF4D2AA5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7"/>
          <a:stretch>
            <a:fillRect/>
          </a:stretch>
        </p:blipFill>
        <p:spPr>
          <a:xfrm>
            <a:off x="7537298" y="728662"/>
            <a:ext cx="3779990" cy="540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5A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468F84-BDAC-8040-C784-C2DB3742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172F8BA8-4399-C9B5-009D-13D0248A15D6}"/>
              </a:ext>
            </a:extLst>
          </p:cNvPr>
          <p:cNvSpPr/>
          <p:nvPr/>
        </p:nvSpPr>
        <p:spPr>
          <a:xfrm>
            <a:off x="0" y="5589588"/>
            <a:ext cx="12191999" cy="1268412"/>
          </a:xfrm>
          <a:prstGeom prst="rect">
            <a:avLst/>
          </a:prstGeom>
          <a:gradFill>
            <a:gsLst>
              <a:gs pos="50000">
                <a:srgbClr val="FAFBFF"/>
              </a:gs>
              <a:gs pos="100000">
                <a:srgbClr val="6882F9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714853F4-BD24-18D5-447B-FA5EF188AFA9}"/>
              </a:ext>
            </a:extLst>
          </p:cNvPr>
          <p:cNvSpPr txBox="1"/>
          <p:nvPr/>
        </p:nvSpPr>
        <p:spPr>
          <a:xfrm>
            <a:off x="1235075" y="3493926"/>
            <a:ext cx="42490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Wejdź na naszą stronę internetową</a:t>
            </a:r>
          </a:p>
          <a:p>
            <a:r>
              <a:rPr lang="pl-PL" sz="1600" dirty="0">
                <a:solidFill>
                  <a:srgbClr val="FAFBFF"/>
                </a:solidFill>
                <a:latin typeface="Poppins Light" panose="00000400000000000000" pitchFamily="2" charset="-18"/>
                <a:cs typeface="Poppins Light" panose="00000400000000000000" pitchFamily="2" charset="-18"/>
              </a:rPr>
              <a:t>i dowiedz się więcej!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D788D8D-7F0E-EA0A-7AC9-4F3E65E24DC0}"/>
              </a:ext>
            </a:extLst>
          </p:cNvPr>
          <p:cNvSpPr txBox="1"/>
          <p:nvPr/>
        </p:nvSpPr>
        <p:spPr>
          <a:xfrm>
            <a:off x="1235075" y="4418646"/>
            <a:ext cx="47569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u="sng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www.wspieramykluby.pl</a:t>
            </a:r>
            <a:endParaRPr lang="pl-PL" sz="2400" u="sng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B86F502-D00B-7406-ACC4-DE1FF0DAA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686686" y="3319324"/>
            <a:ext cx="425073" cy="84164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7AA64DC9-6916-2504-438B-AA40B1EEBD0D}"/>
              </a:ext>
            </a:extLst>
          </p:cNvPr>
          <p:cNvSpPr txBox="1"/>
          <p:nvPr/>
        </p:nvSpPr>
        <p:spPr>
          <a:xfrm>
            <a:off x="1235075" y="1537407"/>
            <a:ext cx="378142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Dziękuję </a:t>
            </a:r>
          </a:p>
          <a:p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</a:rPr>
              <a:t>za uwagę </a:t>
            </a:r>
            <a:r>
              <a:rPr lang="pl-PL" sz="4000" dirty="0">
                <a:solidFill>
                  <a:srgbClr val="FAFBFF"/>
                </a:solidFill>
                <a:latin typeface="Poppins SemiBold" panose="00000700000000000000" pitchFamily="2" charset="-18"/>
                <a:cs typeface="Poppins SemiBold" panose="00000700000000000000" pitchFamily="2" charset="-18"/>
                <a:sym typeface="Wingdings" panose="05000000000000000000" pitchFamily="2" charset="2"/>
              </a:rPr>
              <a:t></a:t>
            </a:r>
            <a:endParaRPr lang="pl-PL" sz="4000" dirty="0">
              <a:solidFill>
                <a:srgbClr val="FAFBFF"/>
              </a:solidFill>
              <a:latin typeface="Poppins SemiBold" panose="00000700000000000000" pitchFamily="2" charset="-18"/>
              <a:cs typeface="Poppins SemiBold" panose="00000700000000000000" pitchFamily="2" charset="-18"/>
            </a:endParaRP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CDAD5CC0-2418-4050-B9FC-33E5B55A6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88" y="5953794"/>
            <a:ext cx="2551499" cy="540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E07AEA01-902D-7EB0-9F7D-AFC29134C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49" y="5953794"/>
            <a:ext cx="2969995" cy="540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xmlns="" id="{CA61FB4C-1CE8-1DBC-F8F2-3C572CA57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58" y="0"/>
            <a:ext cx="4275255" cy="5373996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E7FAA140-D338-A2C4-4613-91E44E4210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01" y="2124678"/>
            <a:ext cx="5537159" cy="294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352</Words>
  <Application>Microsoft Office PowerPoint</Application>
  <PresentationFormat>Niestandardowy</PresentationFormat>
  <Paragraphs>116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ADMIN</cp:lastModifiedBy>
  <cp:revision>28</cp:revision>
  <dcterms:created xsi:type="dcterms:W3CDTF">2025-07-03T15:04:23Z</dcterms:created>
  <dcterms:modified xsi:type="dcterms:W3CDTF">2025-12-17T09:39:10Z</dcterms:modified>
</cp:coreProperties>
</file>