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67" r:id="rId6"/>
    <p:sldId id="268" r:id="rId7"/>
    <p:sldId id="262" r:id="rId8"/>
    <p:sldId id="270" r:id="rId9"/>
    <p:sldId id="271" r:id="rId10"/>
    <p:sldId id="25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712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pos="2933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9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AF6"/>
    <a:srgbClr val="01E596"/>
    <a:srgbClr val="6882F9"/>
    <a:srgbClr val="FAFBFF"/>
    <a:srgbClr val="0A141E"/>
    <a:srgbClr val="F1785B"/>
    <a:srgbClr val="9BA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284" autoAdjust="0"/>
  </p:normalViewPr>
  <p:slideViewPr>
    <p:cSldViewPr snapToGrid="0">
      <p:cViewPr>
        <p:scale>
          <a:sx n="130" d="100"/>
          <a:sy n="130" d="100"/>
        </p:scale>
        <p:origin x="-58" y="1416"/>
      </p:cViewPr>
      <p:guideLst>
        <p:guide orient="horz" pos="3521"/>
        <p:guide orient="horz" pos="4156"/>
        <p:guide orient="horz" pos="3861"/>
        <p:guide orient="horz" pos="459"/>
        <p:guide orient="horz" pos="686"/>
        <p:guide orient="horz" pos="958"/>
        <p:guide pos="3840"/>
        <p:guide pos="4520"/>
        <p:guide pos="7469"/>
        <p:guide pos="551"/>
        <p:guide pos="7129"/>
        <p:guide pos="2933"/>
        <p:guide pos="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4C3-5C24-4EE5-8B4B-6E5607AF4DAC}" type="datetimeFigureOut">
              <a:rPr lang="pl-PL" smtClean="0"/>
              <a:t>23.12.2025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913A-DEF0-42E2-B1BD-AE5B1B8D7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913A-DEF0-42E2-B1BD-AE5B1B8D76D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6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F1773B-1E16-F5B6-F958-C3CA9E22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9769F61-7121-6903-DDD6-02652A2E9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225F56-EFC0-92E1-3A4B-AB954CD4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7070D4-A02C-6C2A-687D-7801D08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0029CA-FF91-DC76-A150-E0B3111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8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CAAAF-1629-5274-F5F9-BE918C9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62773A-3D6D-9D41-D31F-A03029A62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35B6F6-21DD-9C8A-E76F-E63DD8FF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C659DA-F0AC-5736-1FA4-916216C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1EEE170-FAC3-4F6B-60B6-AAF4A01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544F03-7440-CA2D-0936-2E336E25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8E3753-4DB5-AB5C-B122-F656C293B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D4F52F-97DB-9F5E-5147-221497E3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A2D27-962D-8421-0FBC-8A1FAFE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5CB063-C208-DE13-D307-F30915C3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2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E86A95-A16A-6605-F24C-30571F55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094A77-5C74-F7BD-2320-71CCA942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F71D74-BC93-8E1C-B9C3-575800D1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4708BA3-DD91-F8F9-74E2-979F6AC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F5DAC9-DEAD-7054-0F81-E7D3E7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DCAE28-2E7D-093A-F46C-27303C0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5C6563-3A87-E6B0-164E-21277BC5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A753C9-EC54-7667-6CD3-5DB69F2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51E5E7-A667-BB70-D297-BC380D2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E84C4A-C4D3-9D48-5C2D-9C00558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98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47C8B-22B9-E5CF-6CA0-F8A5290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8D4BBB-C4DD-4A04-CA49-4A2EA79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275790-6931-961A-BCE7-D259E5A9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CF66B-1E23-5566-232D-3D02AF95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11B08-59F7-CEC0-38F2-8E3E47E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0DF954-E317-880C-E5C5-6AC3A55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42215E-11DF-1C6D-4462-2D4B065F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14FA90-821A-4A17-B0B6-D5393D8C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1BAB01-B0D3-EC29-8743-61BAE078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9B87B78-2A2D-963A-19BA-A2E5724C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58567C7-BB74-ADD9-95F4-9D29436D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7FAE048-274C-314D-229C-9A6D0D4D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683A4B6-45AD-62D6-EF83-4115DE20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E0E150A-62A7-7648-70D9-223676D2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4E2ED-27ED-815B-96C5-11337F0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747C55B-9757-2826-ED34-CFECC73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E1B35C-7B57-02CB-9C6A-83E65CDA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802A1D0-22B2-1065-D2D5-3F3E4EA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DCEAE08-A44C-F90D-26D5-A0006D0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CFBB404-AA7F-23C3-0CF6-B6DAB7E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442EC4-C7EF-3C8B-F363-0D29055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158D3-E6E9-145E-B904-0A9696F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42B2C1-0B4A-4001-7348-314BA2D8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60B5B3-76E1-E545-231C-EE5FC948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156BD-F96C-A328-4035-E6555EA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7B090BD-9B80-93D1-232A-450CD7D2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A913211-EF76-D137-120F-9F23E9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1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22C43-9451-73D9-9D15-E174853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F9A3192-97FE-6739-C365-4DB44977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55BE96-55F4-9BCF-CEF5-920676F2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8006EB-8014-8D5F-AC89-21D2429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DAD18A8-A3C4-CA6B-2EDC-A90CA97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6578B5E-B5B2-7063-9956-3A85238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4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6E11F9-0CD2-C0DC-200A-423B422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697087-FB04-5892-62D8-4171DE2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8A053B-AC4C-585F-E943-4B771C602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D923-2A85-47DA-9E12-9CDADE888F4B}" type="datetimeFigureOut">
              <a:rPr lang="pl-PL" smtClean="0"/>
              <a:t>23.12.2025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EB6D14-73C2-4886-6933-35A0E3AC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0E2EDC-9E18-B8D5-83D8-5D153ECF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wspieramykluby.p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2CE7A0-7AA5-411D-B604-E7C92C74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53" y="0"/>
            <a:ext cx="545584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DCA0F3A-2A02-5A92-0287-7E17B795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728663"/>
            <a:ext cx="2878428" cy="695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AFF00AE-780D-584A-E4C3-CBC71BBE36CB}"/>
              </a:ext>
            </a:extLst>
          </p:cNvPr>
          <p:cNvSpPr txBox="1"/>
          <p:nvPr/>
        </p:nvSpPr>
        <p:spPr>
          <a:xfrm>
            <a:off x="874713" y="2836128"/>
            <a:ext cx="62533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 smtClean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Program Klub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r>
              <a:rPr lang="pl-PL" sz="2000" dirty="0" smtClean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Jak przygotować skuteczny wniosek</a:t>
            </a:r>
            <a:endParaRPr lang="pl-PL" sz="20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pl-PL" sz="48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 smtClean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Paweł Radecki</a:t>
            </a:r>
            <a:endParaRPr lang="pl-PL" sz="14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145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468F84-BDAC-8040-C784-C2DB3742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2F8BA8-4399-C9B5-009D-13D0248A15D6}"/>
              </a:ext>
            </a:extLst>
          </p:cNvPr>
          <p:cNvSpPr/>
          <p:nvPr/>
        </p:nvSpPr>
        <p:spPr>
          <a:xfrm>
            <a:off x="0" y="5589588"/>
            <a:ext cx="12191999" cy="1268412"/>
          </a:xfrm>
          <a:prstGeom prst="rect">
            <a:avLst/>
          </a:prstGeom>
          <a:gradFill>
            <a:gsLst>
              <a:gs pos="50000">
                <a:srgbClr val="FAFBFF"/>
              </a:gs>
              <a:gs pos="100000">
                <a:srgbClr val="6882F9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14853F4-BD24-18D5-447B-FA5EF188AFA9}"/>
              </a:ext>
            </a:extLst>
          </p:cNvPr>
          <p:cNvSpPr txBox="1"/>
          <p:nvPr/>
        </p:nvSpPr>
        <p:spPr>
          <a:xfrm>
            <a:off x="1235075" y="3493926"/>
            <a:ext cx="42490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Wejdź na naszą stronę internetową</a:t>
            </a:r>
          </a:p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 dowiedz się więcej!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D788D8D-7F0E-EA0A-7AC9-4F3E65E24DC0}"/>
              </a:ext>
            </a:extLst>
          </p:cNvPr>
          <p:cNvSpPr txBox="1"/>
          <p:nvPr/>
        </p:nvSpPr>
        <p:spPr>
          <a:xfrm>
            <a:off x="1235075" y="4418646"/>
            <a:ext cx="47569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u="sng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www.wspieramykluby.pl</a:t>
            </a:r>
            <a:endParaRPr lang="pl-PL" sz="2400" u="sng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B86F502-D00B-7406-ACC4-DE1FF0DA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86686" y="3319324"/>
            <a:ext cx="425073" cy="84164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7AA64DC9-6916-2504-438B-AA40B1EEBD0D}"/>
              </a:ext>
            </a:extLst>
          </p:cNvPr>
          <p:cNvSpPr txBox="1"/>
          <p:nvPr/>
        </p:nvSpPr>
        <p:spPr>
          <a:xfrm>
            <a:off x="1235075" y="1537407"/>
            <a:ext cx="37814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Dziękuję </a:t>
            </a:r>
          </a:p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za uwagę </a:t>
            </a:r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sym typeface="Wingdings" panose="05000000000000000000" pitchFamily="2" charset="2"/>
              </a:rPr>
              <a:t>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DAD5CC0-2418-4050-B9FC-33E5B55A6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88" y="5953794"/>
            <a:ext cx="2551499" cy="54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7AEA01-902D-7EB0-9F7D-AFC29134C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49" y="5953794"/>
            <a:ext cx="2969995" cy="540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CA61FB4C-1CE8-1DBC-F8F2-3C572CA5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0"/>
            <a:ext cx="4275255" cy="537399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7FAA140-D338-A2C4-4613-91E44E421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01" y="2124678"/>
            <a:ext cx="5537159" cy="29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491E17-C6FB-1C61-A12C-F52C0535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4734"/>
          <a:stretch>
            <a:fillRect/>
          </a:stretch>
        </p:blipFill>
        <p:spPr>
          <a:xfrm flipH="1">
            <a:off x="6095999" y="728662"/>
            <a:ext cx="5222721" cy="54006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Pierwsze kroki</a:t>
            </a:r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74893"/>
            <a:ext cx="4448369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Wniosek skierowany jest do małych i średnich klubów (UKS, Stowarzyszenia itp.)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Środki publiczne do 250 tyś za rok poprzedni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Na zajęcia z dziećmi i młodzieżą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Różne dyscypliny sportu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Statut i sposób reprezentowania Klubu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Dotacja 12 tyś. dla klubu jednosekcyjnego i 17 tyś. dla dwusekcyjnego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Co najmniej 3 lata formalnego funkcjonowania. </a:t>
            </a:r>
          </a:p>
        </p:txBody>
      </p:sp>
    </p:spTree>
    <p:extLst>
      <p:ext uri="{BB962C8B-B14F-4D97-AF65-F5344CB8AC3E}">
        <p14:creationId xmlns:p14="http://schemas.microsoft.com/office/powerpoint/2010/main" val="314568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846716-423E-2AA5-4664-265A9D2F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A83B2BE-92C6-F014-2381-B3EA3A116D9C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02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B74E37E-024B-AE2E-1660-2FBCFCA1E6A8}"/>
              </a:ext>
            </a:extLst>
          </p:cNvPr>
          <p:cNvSpPr/>
          <p:nvPr/>
        </p:nvSpPr>
        <p:spPr>
          <a:xfrm>
            <a:off x="4656138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1DD810D-B975-F290-7175-827D13218375}"/>
              </a:ext>
            </a:extLst>
          </p:cNvPr>
          <p:cNvSpPr txBox="1"/>
          <p:nvPr/>
        </p:nvSpPr>
        <p:spPr>
          <a:xfrm>
            <a:off x="5017932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Cele Projektu 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5C4BEA4-1736-05A4-383B-32AF7B697480}"/>
              </a:ext>
            </a:extLst>
          </p:cNvPr>
          <p:cNvSpPr txBox="1"/>
          <p:nvPr/>
        </p:nvSpPr>
        <p:spPr>
          <a:xfrm>
            <a:off x="5031260" y="1685781"/>
            <a:ext cx="5912340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1. Cele Rządowego Programu „KLUB” – edycja 2025: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a) upowszechnianie aktywności fizycznej wśród dzieci i młodzieży,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b) wyrównywanie szans dzieci i młodzieży w dostępie do usystematyzowanej aktywności fizycznej,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c) wsparcie instytucjonalne działalności podstawowych jednostek struktury organizacyjnej polskiego sportu – klubów sportowych działających w formie stowarzyszenia, w zakresie aktywizacji sportowej dzieci i młodzieży,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d) inwestycja w kapitał ludzki w sporcie dzieci i młodzieży,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e) stworzenie możliwości do optymalnego wykorzystania przez samorządy lokalne potencjału infrastrukturalnego w zakresie upowszechniania kultury fizycznej wśród dzieci i młodzieży,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2. Podstawowym – obowiązkowym komponentem w realizacji Rządowego Programu „KLUB”, jest prowadzenie systematycznych zajęć sportowych/sportowo rekreacyjnych/rekreacyjnych dla dzieci i młodzieży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.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8DEA65E9-CE2D-C2C8-1FB8-5842EE1AD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874712" y="728662"/>
            <a:ext cx="3781425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0D9F9F3-2010-AB54-1873-A62C82F8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1E5CF5BA-86BA-3BEF-E829-F1E0E137A1D3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03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D247171-6161-4011-F058-21485AD054B7}"/>
              </a:ext>
            </a:extLst>
          </p:cNvPr>
          <p:cNvSpPr/>
          <p:nvPr/>
        </p:nvSpPr>
        <p:spPr>
          <a:xfrm>
            <a:off x="874713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F85535BD-2FB9-0C6C-7834-492A13F64A11}"/>
              </a:ext>
            </a:extLst>
          </p:cNvPr>
          <p:cNvGrpSpPr/>
          <p:nvPr/>
        </p:nvGrpSpPr>
        <p:grpSpPr>
          <a:xfrm>
            <a:off x="1095828" y="1774265"/>
            <a:ext cx="5912340" cy="1561206"/>
            <a:chOff x="1095828" y="1089025"/>
            <a:chExt cx="5912340" cy="1561206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8A171058-7F3B-9D40-7AF2-72BE5236EAA1}"/>
                </a:ext>
              </a:extLst>
            </p:cNvPr>
            <p:cNvSpPr txBox="1"/>
            <p:nvPr/>
          </p:nvSpPr>
          <p:spPr>
            <a:xfrm>
              <a:off x="1236507" y="1089025"/>
              <a:ext cx="4860925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3200" dirty="0" smtClean="0">
                  <a:solidFill>
                    <a:srgbClr val="375AF6"/>
                  </a:solidFill>
                  <a:latin typeface="Poppins SemiBold" panose="00000700000000000000" pitchFamily="2" charset="-18"/>
                  <a:cs typeface="Poppins SemiBold" panose="00000700000000000000" pitchFamily="2" charset="-18"/>
                </a:rPr>
                <a:t>Wydatki kwalifikowalne</a:t>
              </a:r>
              <a:endPara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endParaRPr>
            </a:p>
          </p:txBody>
        </p:sp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xmlns="" id="{71EDACE2-762C-A7FB-498F-70C53947E0EE}"/>
                </a:ext>
              </a:extLst>
            </p:cNvPr>
            <p:cNvSpPr txBox="1"/>
            <p:nvPr/>
          </p:nvSpPr>
          <p:spPr>
            <a:xfrm>
              <a:off x="1095828" y="2434787"/>
              <a:ext cx="59123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endParaRPr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0CE447D-8589-B243-8527-B7ACC466D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>
          <a:xfrm>
            <a:off x="7537298" y="728662"/>
            <a:ext cx="3779990" cy="540067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03998" y="29167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Poppins Light"/>
              </a:rPr>
              <a:t>–  wynagrodzenia szkoleniowców prowadzących systematyczne zajęcia sportowe (</a:t>
            </a:r>
            <a:r>
              <a:rPr lang="pl-PL" b="1" dirty="0">
                <a:latin typeface="Poppins Light"/>
              </a:rPr>
              <a:t>komponent obowiązkowy),</a:t>
            </a:r>
          </a:p>
          <a:p>
            <a:r>
              <a:rPr lang="pl-PL" dirty="0">
                <a:latin typeface="Poppins Light"/>
              </a:rPr>
              <a:t> – zakupu sprzętu sportowego i/lub organizacji obozów sportowych</a:t>
            </a:r>
            <a:r>
              <a:rPr lang="pl-PL" dirty="0" smtClean="0">
                <a:latin typeface="Poppins Light"/>
              </a:rPr>
              <a:t>.</a:t>
            </a:r>
          </a:p>
          <a:p>
            <a:r>
              <a:rPr lang="pl-PL" dirty="0" smtClean="0">
                <a:latin typeface="Poppins Light"/>
              </a:rPr>
              <a:t>- Wkład własny w wysokości </a:t>
            </a:r>
            <a:r>
              <a:rPr lang="pl-PL" dirty="0" err="1" smtClean="0">
                <a:latin typeface="Poppins Light"/>
              </a:rPr>
              <a:t>conajmniem</a:t>
            </a:r>
            <a:r>
              <a:rPr lang="pl-PL" dirty="0" smtClean="0">
                <a:latin typeface="Poppins Light"/>
              </a:rPr>
              <a:t> 5%</a:t>
            </a:r>
            <a:endParaRPr lang="pl-PL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654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491E17-C6FB-1C61-A12C-F52C0535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4734"/>
          <a:stretch>
            <a:fillRect/>
          </a:stretch>
        </p:blipFill>
        <p:spPr>
          <a:xfrm flipH="1">
            <a:off x="6095999" y="728662"/>
            <a:ext cx="5222721" cy="54006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Na co zwrócić uwagę pisząc wniosek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7" y="2251352"/>
            <a:ext cx="4701231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wysokość dofinansowania pozyskanego ze środków publicznych w roku poprzedzającym złożenie wniosku, z przeznaczeniem na działalność statutową lub na realizację zadań przez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wnioskodawcę,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szczegółowość i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poprawność przygotowania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informacji merytorycznych wymaganych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programem</a:t>
            </a:r>
          </a:p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liczba uczestników zadania – bez osób prowadzących zajęcia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sportowe</a:t>
            </a:r>
          </a:p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zgodność zakresu merytorycznego z treścią programu – m.in. okres prowadzenia zajęć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sportowych</a:t>
            </a:r>
          </a:p>
        </p:txBody>
      </p:sp>
    </p:spTree>
    <p:extLst>
      <p:ext uri="{BB962C8B-B14F-4D97-AF65-F5344CB8AC3E}">
        <p14:creationId xmlns:p14="http://schemas.microsoft.com/office/powerpoint/2010/main" val="32075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491E17-C6FB-1C61-A12C-F52C0535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4734"/>
          <a:stretch>
            <a:fillRect/>
          </a:stretch>
        </p:blipFill>
        <p:spPr>
          <a:xfrm flipH="1">
            <a:off x="6095999" y="728662"/>
            <a:ext cx="5222721" cy="54006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Na co zwrócić uwagę pisząc wniosek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7" y="2251352"/>
            <a:ext cx="4701231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oszczędność i racjonalność kalkulacji kosztów realizacji zadania z uwzględnieniem środków własnych</a:t>
            </a:r>
          </a:p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wysokość ewentualnych opłat pobieranych od uczestników Programu – składki członkowskie</a:t>
            </a:r>
          </a:p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udział w realizacji zadania wolontariuszy– promocja aktywności fizycznej dzieci i młodzieży oraz prozdrowotnych, społecznych, edukacyjnych i wychowawczych wartości sportu</a:t>
            </a:r>
          </a:p>
          <a:p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– udział uczestników o niższym statusie ekonomicznym</a:t>
            </a:r>
          </a:p>
        </p:txBody>
      </p:sp>
    </p:spTree>
    <p:extLst>
      <p:ext uri="{BB962C8B-B14F-4D97-AF65-F5344CB8AC3E}">
        <p14:creationId xmlns:p14="http://schemas.microsoft.com/office/powerpoint/2010/main" val="5368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8B603CF-696B-C71D-D26F-ED66069BF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6" b="25425"/>
          <a:stretch>
            <a:fillRect/>
          </a:stretch>
        </p:blipFill>
        <p:spPr>
          <a:xfrm>
            <a:off x="874713" y="728663"/>
            <a:ext cx="10437329" cy="270033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05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3" y="3429000"/>
            <a:ext cx="10444009" cy="27003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236507" y="3789361"/>
            <a:ext cx="8729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Przygotowania do napisania wniosku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1236505" y="4642165"/>
            <a:ext cx="95945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Ilość uczestników z podziałem na płeć i posiadanie licencji zawodniczej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Ilość trenerów i ich uprawnienia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Harmonogram treningów i obozów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Sprzęt sportowy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377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846716-423E-2AA5-4664-265A9D2F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A83B2BE-92C6-F014-2381-B3EA3A116D9C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02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B74E37E-024B-AE2E-1660-2FBCFCA1E6A8}"/>
              </a:ext>
            </a:extLst>
          </p:cNvPr>
          <p:cNvSpPr/>
          <p:nvPr/>
        </p:nvSpPr>
        <p:spPr>
          <a:xfrm>
            <a:off x="4656138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1DD810D-B975-F290-7175-827D13218375}"/>
              </a:ext>
            </a:extLst>
          </p:cNvPr>
          <p:cNvSpPr txBox="1"/>
          <p:nvPr/>
        </p:nvSpPr>
        <p:spPr>
          <a:xfrm>
            <a:off x="5017932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Załączniki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5C4BEA4-1736-05A4-383B-32AF7B697480}"/>
              </a:ext>
            </a:extLst>
          </p:cNvPr>
          <p:cNvSpPr txBox="1"/>
          <p:nvPr/>
        </p:nvSpPr>
        <p:spPr>
          <a:xfrm>
            <a:off x="5031260" y="1685781"/>
            <a:ext cx="591234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Wyciąg z KRS luba świadczenie lub informację sporządzoną na podstawie ewidencji właściwej dla formy organizacyjnej wnioskodawcy (np. z ewidencji prowadzonej przez starostę właściwego ze względu na siedzibę klubu) – data wystawienia nie wcześniej niż 3 miesiące przed datą składania wniosku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Statut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 Oświadczenie zawierające informację o deklarowanej kwocie przyznanych dotacji ze środków publicznych przeznaczonych na prowadzenie szkolenia sportowego, za ostatni rok obrachunkowy, tj. za 2024 rok, z wyszczególnieniem źródeł pozyskania środków publicznych.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świadczenie o zgodności z oryginałem i aktualności dokumentów załączonych do wniosku 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8DEA65E9-CE2D-C2C8-1FB8-5842EE1AD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874712" y="728662"/>
            <a:ext cx="3781425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8B603CF-696B-C71D-D26F-ED66069BF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6" b="25425"/>
          <a:stretch>
            <a:fillRect/>
          </a:stretch>
        </p:blipFill>
        <p:spPr>
          <a:xfrm>
            <a:off x="874713" y="728663"/>
            <a:ext cx="10437329" cy="270033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05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3" y="3429000"/>
            <a:ext cx="10444009" cy="27003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236507" y="3789361"/>
            <a:ext cx="8729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Błędy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1236505" y="4642165"/>
            <a:ext cx="959452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Brak załączników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Źle podpisany wniosek</a:t>
            </a:r>
          </a:p>
          <a:p>
            <a:pPr marL="285750" indent="-285750">
              <a:buFontTx/>
              <a:buChar char="-"/>
            </a:pPr>
            <a:r>
              <a:rPr lang="pl-PL" sz="140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Nielogiczność projektu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9088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492</Words>
  <Application>Microsoft Office PowerPoint</Application>
  <PresentationFormat>Niestandardowy</PresentationFormat>
  <Paragraphs>63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ADMIN</cp:lastModifiedBy>
  <cp:revision>20</cp:revision>
  <dcterms:created xsi:type="dcterms:W3CDTF">2025-07-03T15:04:23Z</dcterms:created>
  <dcterms:modified xsi:type="dcterms:W3CDTF">2025-12-23T11:01:23Z</dcterms:modified>
</cp:coreProperties>
</file>