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315" r:id="rId4"/>
    <p:sldId id="317" r:id="rId5"/>
    <p:sldId id="316" r:id="rId6"/>
    <p:sldId id="263" r:id="rId7"/>
    <p:sldId id="319" r:id="rId8"/>
    <p:sldId id="320" r:id="rId9"/>
    <p:sldId id="268" r:id="rId10"/>
    <p:sldId id="321" r:id="rId11"/>
    <p:sldId id="264" r:id="rId12"/>
    <p:sldId id="269" r:id="rId13"/>
    <p:sldId id="270" r:id="rId14"/>
    <p:sldId id="271" r:id="rId15"/>
    <p:sldId id="272" r:id="rId16"/>
    <p:sldId id="257" r:id="rId17"/>
    <p:sldId id="325" r:id="rId18"/>
    <p:sldId id="326" r:id="rId19"/>
    <p:sldId id="327" r:id="rId20"/>
    <p:sldId id="328" r:id="rId21"/>
    <p:sldId id="329" r:id="rId22"/>
    <p:sldId id="262" r:id="rId23"/>
    <p:sldId id="322" r:id="rId24"/>
    <p:sldId id="323" r:id="rId25"/>
    <p:sldId id="324" r:id="rId26"/>
    <p:sldId id="259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2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520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pos="551" userDrawn="1">
          <p15:clr>
            <a:srgbClr val="A4A3A4"/>
          </p15:clr>
        </p15:guide>
        <p15:guide id="7" pos="7129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pos="2933" userDrawn="1">
          <p15:clr>
            <a:srgbClr val="A4A3A4"/>
          </p15:clr>
        </p15:guide>
        <p15:guide id="11" orient="horz" pos="686" userDrawn="1">
          <p15:clr>
            <a:srgbClr val="A4A3A4"/>
          </p15:clr>
        </p15:guide>
        <p15:guide id="12" pos="778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AF6"/>
    <a:srgbClr val="01E596"/>
    <a:srgbClr val="6882F9"/>
    <a:srgbClr val="FAFBFF"/>
    <a:srgbClr val="0A141E"/>
    <a:srgbClr val="F1785B"/>
    <a:srgbClr val="9BA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29A91A-ECC8-4E69-B299-7761BEAC7E7A}" v="241" dt="2025-12-21T20:46:52.3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7284" autoAdjust="0"/>
  </p:normalViewPr>
  <p:slideViewPr>
    <p:cSldViewPr snapToGrid="0">
      <p:cViewPr varScale="1">
        <p:scale>
          <a:sx n="59" d="100"/>
          <a:sy n="59" d="100"/>
        </p:scale>
        <p:origin x="888" y="52"/>
      </p:cViewPr>
      <p:guideLst>
        <p:guide orient="horz" pos="3521"/>
        <p:guide pos="3840"/>
        <p:guide pos="4520"/>
        <p:guide pos="7469"/>
        <p:guide orient="horz" pos="4156"/>
        <p:guide pos="551"/>
        <p:guide pos="7129"/>
        <p:guide orient="horz" pos="3861"/>
        <p:guide orient="horz" pos="459"/>
        <p:guide pos="2933"/>
        <p:guide orient="horz" pos="686"/>
        <p:guide pos="778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B4D48-3B2A-469A-AB6D-1D20BE1B26BE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9FB5C5E6-D02C-42A7-A04C-EE9359B006AD}">
      <dgm:prSet phldrT="[Tekst]" custT="1"/>
      <dgm:spPr/>
      <dgm:t>
        <a:bodyPr/>
        <a:lstStyle/>
        <a:p>
          <a:r>
            <a:rPr lang="pl-PL" sz="1800" dirty="0">
              <a:latin typeface="Cambria" panose="02040503050406030204" pitchFamily="18" charset="0"/>
              <a:ea typeface="Cambria" panose="02040503050406030204" pitchFamily="18" charset="0"/>
            </a:rPr>
            <a:t>Brak selekcji negatywnej – dajemy szansę każdemu</a:t>
          </a:r>
        </a:p>
      </dgm:t>
    </dgm:pt>
    <dgm:pt modelId="{320B68A9-28BD-454D-9673-37A99810B17B}" type="parTrans" cxnId="{8CE87F16-0AFB-4361-A728-38AB365374A3}">
      <dgm:prSet/>
      <dgm:spPr/>
      <dgm:t>
        <a:bodyPr/>
        <a:lstStyle/>
        <a:p>
          <a:endParaRPr lang="pl-PL"/>
        </a:p>
      </dgm:t>
    </dgm:pt>
    <dgm:pt modelId="{C5B7450D-B1A4-44D4-972D-DBB1707B80C6}" type="sibTrans" cxnId="{8CE87F16-0AFB-4361-A728-38AB365374A3}">
      <dgm:prSet/>
      <dgm:spPr/>
      <dgm:t>
        <a:bodyPr/>
        <a:lstStyle/>
        <a:p>
          <a:endParaRPr lang="pl-PL"/>
        </a:p>
      </dgm:t>
    </dgm:pt>
    <dgm:pt modelId="{48DC6B6D-0A00-4409-8FE4-501E7D7488BB}">
      <dgm:prSet phldrT="[Tekst]" custT="1"/>
      <dgm:spPr/>
      <dgm:t>
        <a:bodyPr/>
        <a:lstStyle/>
        <a:p>
          <a:r>
            <a:rPr lang="pl-PL" sz="1800" dirty="0"/>
            <a:t>Powołany zawodnik na mecz musi zagrać</a:t>
          </a:r>
        </a:p>
      </dgm:t>
    </dgm:pt>
    <dgm:pt modelId="{4C4DBD45-6C22-4255-A324-9662442A54F7}" type="parTrans" cxnId="{5DF48ADC-FCDA-4205-B07B-F3C528B23B38}">
      <dgm:prSet/>
      <dgm:spPr/>
      <dgm:t>
        <a:bodyPr/>
        <a:lstStyle/>
        <a:p>
          <a:endParaRPr lang="pl-PL"/>
        </a:p>
      </dgm:t>
    </dgm:pt>
    <dgm:pt modelId="{A9DB2BBB-2F8A-4609-9028-F62163FC9182}" type="sibTrans" cxnId="{5DF48ADC-FCDA-4205-B07B-F3C528B23B38}">
      <dgm:prSet/>
      <dgm:spPr/>
      <dgm:t>
        <a:bodyPr/>
        <a:lstStyle/>
        <a:p>
          <a:endParaRPr lang="pl-PL"/>
        </a:p>
      </dgm:t>
    </dgm:pt>
    <dgm:pt modelId="{67E39AD2-3CF2-4D6F-84A5-74323508A0EB}">
      <dgm:prSet phldrT="[Tekst]" custT="1"/>
      <dgm:spPr/>
      <dgm:t>
        <a:bodyPr/>
        <a:lstStyle/>
        <a:p>
          <a:r>
            <a:rPr lang="pl-PL" sz="1800" dirty="0"/>
            <a:t>50% w kadrze I zespołu to wychowankowie</a:t>
          </a:r>
        </a:p>
      </dgm:t>
    </dgm:pt>
    <dgm:pt modelId="{35005FC9-CD95-4724-9768-570D43BCBABA}" type="parTrans" cxnId="{992FCF6A-982A-42A0-80A4-60080FDD8155}">
      <dgm:prSet/>
      <dgm:spPr/>
      <dgm:t>
        <a:bodyPr/>
        <a:lstStyle/>
        <a:p>
          <a:endParaRPr lang="pl-PL"/>
        </a:p>
      </dgm:t>
    </dgm:pt>
    <dgm:pt modelId="{AE64C7E5-565A-49A9-9E1A-3C0020ED0FEF}" type="sibTrans" cxnId="{992FCF6A-982A-42A0-80A4-60080FDD8155}">
      <dgm:prSet/>
      <dgm:spPr/>
      <dgm:t>
        <a:bodyPr/>
        <a:lstStyle/>
        <a:p>
          <a:endParaRPr lang="pl-PL"/>
        </a:p>
      </dgm:t>
    </dgm:pt>
    <dgm:pt modelId="{F94A6E13-6019-4C74-B022-41BB5179ADCF}">
      <dgm:prSet custT="1"/>
      <dgm:spPr/>
      <dgm:t>
        <a:bodyPr/>
        <a:lstStyle/>
        <a:p>
          <a:r>
            <a:rPr lang="pl-PL" sz="1800" dirty="0"/>
            <a:t>Własna kuchnia, kawiarnia klubowa, sala spotkań z rodzicami, festyn klubowy</a:t>
          </a:r>
        </a:p>
        <a:p>
          <a:r>
            <a:rPr lang="pl-PL" sz="1800" dirty="0"/>
            <a:t>Treningi dla rodziców</a:t>
          </a:r>
        </a:p>
        <a:p>
          <a:r>
            <a:rPr lang="pl-PL" sz="1800" dirty="0"/>
            <a:t>Turniej wychowanków</a:t>
          </a:r>
        </a:p>
        <a:p>
          <a:endParaRPr lang="pl-PL" sz="2100" dirty="0"/>
        </a:p>
      </dgm:t>
    </dgm:pt>
    <dgm:pt modelId="{4863F902-5D7E-4EA7-960C-D235870CAAAD}" type="sibTrans" cxnId="{A24BC64D-8D74-465B-B215-F4F9C7DE650A}">
      <dgm:prSet/>
      <dgm:spPr/>
      <dgm:t>
        <a:bodyPr/>
        <a:lstStyle/>
        <a:p>
          <a:endParaRPr lang="pl-PL"/>
        </a:p>
      </dgm:t>
    </dgm:pt>
    <dgm:pt modelId="{4859EC8E-511B-469A-A5D0-19663CD82349}" type="parTrans" cxnId="{A24BC64D-8D74-465B-B215-F4F9C7DE650A}">
      <dgm:prSet/>
      <dgm:spPr/>
      <dgm:t>
        <a:bodyPr/>
        <a:lstStyle/>
        <a:p>
          <a:endParaRPr lang="pl-PL"/>
        </a:p>
      </dgm:t>
    </dgm:pt>
    <dgm:pt modelId="{D07758CE-ED85-4FC1-B30C-4F6B8C2540E2}" type="pres">
      <dgm:prSet presAssocID="{A31B4D48-3B2A-469A-AB6D-1D20BE1B26BE}" presName="diagram" presStyleCnt="0">
        <dgm:presLayoutVars>
          <dgm:dir/>
          <dgm:resizeHandles val="exact"/>
        </dgm:presLayoutVars>
      </dgm:prSet>
      <dgm:spPr/>
    </dgm:pt>
    <dgm:pt modelId="{82ACC138-7DB6-40A3-B9ED-66AA11C82412}" type="pres">
      <dgm:prSet presAssocID="{9FB5C5E6-D02C-42A7-A04C-EE9359B006AD}" presName="node" presStyleLbl="node1" presStyleIdx="0" presStyleCnt="4">
        <dgm:presLayoutVars>
          <dgm:bulletEnabled val="1"/>
        </dgm:presLayoutVars>
      </dgm:prSet>
      <dgm:spPr/>
    </dgm:pt>
    <dgm:pt modelId="{B6EA000B-8A0A-4CE0-8C11-761D8F45CD87}" type="pres">
      <dgm:prSet presAssocID="{C5B7450D-B1A4-44D4-972D-DBB1707B80C6}" presName="sibTrans" presStyleCnt="0"/>
      <dgm:spPr/>
    </dgm:pt>
    <dgm:pt modelId="{9BEB09FC-F3B8-44A1-82C6-F3ADF3E86638}" type="pres">
      <dgm:prSet presAssocID="{48DC6B6D-0A00-4409-8FE4-501E7D7488BB}" presName="node" presStyleLbl="node1" presStyleIdx="1" presStyleCnt="4">
        <dgm:presLayoutVars>
          <dgm:bulletEnabled val="1"/>
        </dgm:presLayoutVars>
      </dgm:prSet>
      <dgm:spPr/>
    </dgm:pt>
    <dgm:pt modelId="{E0476DFC-67E5-4200-B849-11C0822EA8E9}" type="pres">
      <dgm:prSet presAssocID="{A9DB2BBB-2F8A-4609-9028-F62163FC9182}" presName="sibTrans" presStyleCnt="0"/>
      <dgm:spPr/>
    </dgm:pt>
    <dgm:pt modelId="{DB9E09DA-2FB2-465B-85C1-0F1082B25D2E}" type="pres">
      <dgm:prSet presAssocID="{F94A6E13-6019-4C74-B022-41BB5179ADCF}" presName="node" presStyleLbl="node1" presStyleIdx="2" presStyleCnt="4">
        <dgm:presLayoutVars>
          <dgm:bulletEnabled val="1"/>
        </dgm:presLayoutVars>
      </dgm:prSet>
      <dgm:spPr/>
    </dgm:pt>
    <dgm:pt modelId="{89FD1944-7DB2-4610-A463-E185AB673A69}" type="pres">
      <dgm:prSet presAssocID="{4863F902-5D7E-4EA7-960C-D235870CAAAD}" presName="sibTrans" presStyleCnt="0"/>
      <dgm:spPr/>
    </dgm:pt>
    <dgm:pt modelId="{E6E77E21-A010-489B-B796-57121F342030}" type="pres">
      <dgm:prSet presAssocID="{67E39AD2-3CF2-4D6F-84A5-74323508A0EB}" presName="node" presStyleLbl="node1" presStyleIdx="3" presStyleCnt="4">
        <dgm:presLayoutVars>
          <dgm:bulletEnabled val="1"/>
        </dgm:presLayoutVars>
      </dgm:prSet>
      <dgm:spPr/>
    </dgm:pt>
  </dgm:ptLst>
  <dgm:cxnLst>
    <dgm:cxn modelId="{8CE87F16-0AFB-4361-A728-38AB365374A3}" srcId="{A31B4D48-3B2A-469A-AB6D-1D20BE1B26BE}" destId="{9FB5C5E6-D02C-42A7-A04C-EE9359B006AD}" srcOrd="0" destOrd="0" parTransId="{320B68A9-28BD-454D-9673-37A99810B17B}" sibTransId="{C5B7450D-B1A4-44D4-972D-DBB1707B80C6}"/>
    <dgm:cxn modelId="{992FCF6A-982A-42A0-80A4-60080FDD8155}" srcId="{A31B4D48-3B2A-469A-AB6D-1D20BE1B26BE}" destId="{67E39AD2-3CF2-4D6F-84A5-74323508A0EB}" srcOrd="3" destOrd="0" parTransId="{35005FC9-CD95-4724-9768-570D43BCBABA}" sibTransId="{AE64C7E5-565A-49A9-9E1A-3C0020ED0FEF}"/>
    <dgm:cxn modelId="{2825E54C-732E-47B7-AEDB-6AB64B6ABE8C}" type="presOf" srcId="{F94A6E13-6019-4C74-B022-41BB5179ADCF}" destId="{DB9E09DA-2FB2-465B-85C1-0F1082B25D2E}" srcOrd="0" destOrd="0" presId="urn:microsoft.com/office/officeart/2005/8/layout/default"/>
    <dgm:cxn modelId="{A24BC64D-8D74-465B-B215-F4F9C7DE650A}" srcId="{A31B4D48-3B2A-469A-AB6D-1D20BE1B26BE}" destId="{F94A6E13-6019-4C74-B022-41BB5179ADCF}" srcOrd="2" destOrd="0" parTransId="{4859EC8E-511B-469A-A5D0-19663CD82349}" sibTransId="{4863F902-5D7E-4EA7-960C-D235870CAAAD}"/>
    <dgm:cxn modelId="{9646E770-7D78-4E8E-B917-6153BD130D58}" type="presOf" srcId="{A31B4D48-3B2A-469A-AB6D-1D20BE1B26BE}" destId="{D07758CE-ED85-4FC1-B30C-4F6B8C2540E2}" srcOrd="0" destOrd="0" presId="urn:microsoft.com/office/officeart/2005/8/layout/default"/>
    <dgm:cxn modelId="{5DF48ADC-FCDA-4205-B07B-F3C528B23B38}" srcId="{A31B4D48-3B2A-469A-AB6D-1D20BE1B26BE}" destId="{48DC6B6D-0A00-4409-8FE4-501E7D7488BB}" srcOrd="1" destOrd="0" parTransId="{4C4DBD45-6C22-4255-A324-9662442A54F7}" sibTransId="{A9DB2BBB-2F8A-4609-9028-F62163FC9182}"/>
    <dgm:cxn modelId="{B83004E6-4713-416F-9182-86BA981C14F8}" type="presOf" srcId="{67E39AD2-3CF2-4D6F-84A5-74323508A0EB}" destId="{E6E77E21-A010-489B-B796-57121F342030}" srcOrd="0" destOrd="0" presId="urn:microsoft.com/office/officeart/2005/8/layout/default"/>
    <dgm:cxn modelId="{AC92CAE8-EED4-49B9-9BD4-6A91076D3A06}" type="presOf" srcId="{9FB5C5E6-D02C-42A7-A04C-EE9359B006AD}" destId="{82ACC138-7DB6-40A3-B9ED-66AA11C82412}" srcOrd="0" destOrd="0" presId="urn:microsoft.com/office/officeart/2005/8/layout/default"/>
    <dgm:cxn modelId="{8E068EF8-A0DB-46ED-885C-452DEC6DF1B1}" type="presOf" srcId="{48DC6B6D-0A00-4409-8FE4-501E7D7488BB}" destId="{9BEB09FC-F3B8-44A1-82C6-F3ADF3E86638}" srcOrd="0" destOrd="0" presId="urn:microsoft.com/office/officeart/2005/8/layout/default"/>
    <dgm:cxn modelId="{93C38DDE-75EF-48A5-BD47-D0D1C2072625}" type="presParOf" srcId="{D07758CE-ED85-4FC1-B30C-4F6B8C2540E2}" destId="{82ACC138-7DB6-40A3-B9ED-66AA11C82412}" srcOrd="0" destOrd="0" presId="urn:microsoft.com/office/officeart/2005/8/layout/default"/>
    <dgm:cxn modelId="{6A05E5FE-8054-4CAD-81D0-9074498B0DF6}" type="presParOf" srcId="{D07758CE-ED85-4FC1-B30C-4F6B8C2540E2}" destId="{B6EA000B-8A0A-4CE0-8C11-761D8F45CD87}" srcOrd="1" destOrd="0" presId="urn:microsoft.com/office/officeart/2005/8/layout/default"/>
    <dgm:cxn modelId="{AEA495D1-EC93-48FE-A74B-7B051CDB641F}" type="presParOf" srcId="{D07758CE-ED85-4FC1-B30C-4F6B8C2540E2}" destId="{9BEB09FC-F3B8-44A1-82C6-F3ADF3E86638}" srcOrd="2" destOrd="0" presId="urn:microsoft.com/office/officeart/2005/8/layout/default"/>
    <dgm:cxn modelId="{4E38AF98-3E38-4BA6-951D-366A0DDA29C8}" type="presParOf" srcId="{D07758CE-ED85-4FC1-B30C-4F6B8C2540E2}" destId="{E0476DFC-67E5-4200-B849-11C0822EA8E9}" srcOrd="3" destOrd="0" presId="urn:microsoft.com/office/officeart/2005/8/layout/default"/>
    <dgm:cxn modelId="{DF9C3FC0-D493-4C9D-B611-C45938CCE522}" type="presParOf" srcId="{D07758CE-ED85-4FC1-B30C-4F6B8C2540E2}" destId="{DB9E09DA-2FB2-465B-85C1-0F1082B25D2E}" srcOrd="4" destOrd="0" presId="urn:microsoft.com/office/officeart/2005/8/layout/default"/>
    <dgm:cxn modelId="{FB09F8C5-E5A8-42E2-852A-26CEC20DFD55}" type="presParOf" srcId="{D07758CE-ED85-4FC1-B30C-4F6B8C2540E2}" destId="{89FD1944-7DB2-4610-A463-E185AB673A69}" srcOrd="5" destOrd="0" presId="urn:microsoft.com/office/officeart/2005/8/layout/default"/>
    <dgm:cxn modelId="{4CA71E7C-B0D4-4858-AB5A-0A8A8AF2A2B2}" type="presParOf" srcId="{D07758CE-ED85-4FC1-B30C-4F6B8C2540E2}" destId="{E6E77E21-A010-489B-B796-57121F34203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F4B12C-1CE4-4D82-8334-6D232F59AFCD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6A353D01-C870-4160-B57D-2DFA433A8EF6}">
      <dgm:prSet phldrT="[Tekst]" custT="1"/>
      <dgm:spPr/>
      <dgm:t>
        <a:bodyPr/>
        <a:lstStyle/>
        <a:p>
          <a:pPr algn="ctr"/>
          <a:endParaRPr lang="pl-PL" sz="14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Własne obiekty, treningi zaplanowane na cały rok – o stałych dniach i godzinach</a:t>
          </a:r>
        </a:p>
      </dgm:t>
    </dgm:pt>
    <dgm:pt modelId="{4D9BAC61-5814-4C29-856D-1C642DFBD3DC}" type="parTrans" cxnId="{8BB61ACE-77E5-4224-A52C-F54C5C4036C3}">
      <dgm:prSet/>
      <dgm:spPr/>
      <dgm:t>
        <a:bodyPr/>
        <a:lstStyle/>
        <a:p>
          <a:endParaRPr lang="pl-PL"/>
        </a:p>
      </dgm:t>
    </dgm:pt>
    <dgm:pt modelId="{06F0887E-ABE0-4AF5-AFAD-66967E926635}" type="sibTrans" cxnId="{8BB61ACE-77E5-4224-A52C-F54C5C4036C3}">
      <dgm:prSet/>
      <dgm:spPr/>
      <dgm:t>
        <a:bodyPr/>
        <a:lstStyle/>
        <a:p>
          <a:endParaRPr lang="pl-PL"/>
        </a:p>
      </dgm:t>
    </dgm:pt>
    <dgm:pt modelId="{21D06A52-F3C8-46F3-8D14-250F4C843887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1 pełnowymiarowe boisko naturalne</a:t>
          </a:r>
        </a:p>
      </dgm:t>
    </dgm:pt>
    <dgm:pt modelId="{7284E1C3-00F0-4F24-B278-B69107D1719F}" type="parTrans" cxnId="{0C6C02B9-E4B8-4EE3-A261-B42F3A6F3841}">
      <dgm:prSet/>
      <dgm:spPr/>
      <dgm:t>
        <a:bodyPr/>
        <a:lstStyle/>
        <a:p>
          <a:endParaRPr lang="pl-PL"/>
        </a:p>
      </dgm:t>
    </dgm:pt>
    <dgm:pt modelId="{D7DD603F-31A6-4C4E-BBE6-90899C4826F9}" type="sibTrans" cxnId="{0C6C02B9-E4B8-4EE3-A261-B42F3A6F3841}">
      <dgm:prSet/>
      <dgm:spPr/>
      <dgm:t>
        <a:bodyPr/>
        <a:lstStyle/>
        <a:p>
          <a:endParaRPr lang="pl-PL"/>
        </a:p>
      </dgm:t>
    </dgm:pt>
    <dgm:pt modelId="{8D010737-ADB5-4BC2-A255-4DB57370C319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3 boiska treningowe ze sztuczną nawierzchnią</a:t>
          </a:r>
        </a:p>
      </dgm:t>
    </dgm:pt>
    <dgm:pt modelId="{240D854E-485B-4730-AE44-BAE8308FEB82}" type="parTrans" cxnId="{4F72B223-DFB9-48DC-83C7-11B75D0B2992}">
      <dgm:prSet/>
      <dgm:spPr/>
      <dgm:t>
        <a:bodyPr/>
        <a:lstStyle/>
        <a:p>
          <a:endParaRPr lang="pl-PL"/>
        </a:p>
      </dgm:t>
    </dgm:pt>
    <dgm:pt modelId="{519A6445-6F01-4BB5-AEF9-5D70C76A18AC}" type="sibTrans" cxnId="{4F72B223-DFB9-48DC-83C7-11B75D0B2992}">
      <dgm:prSet/>
      <dgm:spPr/>
      <dgm:t>
        <a:bodyPr/>
        <a:lstStyle/>
        <a:p>
          <a:endParaRPr lang="pl-PL"/>
        </a:p>
      </dgm:t>
    </dgm:pt>
    <dgm:pt modelId="{B0F5141E-8459-47EC-9C97-50AEE2A2F546}">
      <dgm:prSet phldrT="[Tekst]" custT="1"/>
      <dgm:spPr/>
      <dgm:t>
        <a:bodyPr/>
        <a:lstStyle/>
        <a:p>
          <a:pPr algn="ctr"/>
          <a:endParaRPr lang="pl-PL" sz="14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Wszystkie zespoły zgłoszone do rozgrywek w ramach Pomorskiego ZPN</a:t>
          </a:r>
        </a:p>
      </dgm:t>
    </dgm:pt>
    <dgm:pt modelId="{5B734E03-2FF4-4B26-9FA4-8990ED4694D8}" type="parTrans" cxnId="{39D1B0C2-7063-4CC5-AE9A-59878FA6C9F5}">
      <dgm:prSet/>
      <dgm:spPr/>
      <dgm:t>
        <a:bodyPr/>
        <a:lstStyle/>
        <a:p>
          <a:endParaRPr lang="pl-PL"/>
        </a:p>
      </dgm:t>
    </dgm:pt>
    <dgm:pt modelId="{00253EBF-1FE7-499C-A121-23ABEABA9741}" type="sibTrans" cxnId="{39D1B0C2-7063-4CC5-AE9A-59878FA6C9F5}">
      <dgm:prSet/>
      <dgm:spPr/>
      <dgm:t>
        <a:bodyPr/>
        <a:lstStyle/>
        <a:p>
          <a:endParaRPr lang="pl-PL"/>
        </a:p>
      </dgm:t>
    </dgm:pt>
    <dgm:pt modelId="{E74007EA-DC2F-4F3B-BCAB-95679BAB31AF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3 zespoły seniorów na poziomie III i IV ligi (U-16 do U-21)</a:t>
          </a:r>
        </a:p>
      </dgm:t>
    </dgm:pt>
    <dgm:pt modelId="{2F6751BB-8761-4DC7-91EF-0FCB3DDEC677}" type="parTrans" cxnId="{D722CF7F-D3CF-48B6-85EF-9A44505B49EF}">
      <dgm:prSet/>
      <dgm:spPr/>
      <dgm:t>
        <a:bodyPr/>
        <a:lstStyle/>
        <a:p>
          <a:endParaRPr lang="pl-PL"/>
        </a:p>
      </dgm:t>
    </dgm:pt>
    <dgm:pt modelId="{C417BC3D-FE21-4841-AB4B-C8673D391938}" type="sibTrans" cxnId="{D722CF7F-D3CF-48B6-85EF-9A44505B49EF}">
      <dgm:prSet/>
      <dgm:spPr/>
      <dgm:t>
        <a:bodyPr/>
        <a:lstStyle/>
        <a:p>
          <a:endParaRPr lang="pl-PL"/>
        </a:p>
      </dgm:t>
    </dgm:pt>
    <dgm:pt modelId="{9E0E8DCC-196E-422D-BF61-8C91FD057170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4 zespoły juniorów U-16 do U-19</a:t>
          </a:r>
        </a:p>
      </dgm:t>
    </dgm:pt>
    <dgm:pt modelId="{C2841B74-5327-453F-9BA7-4D7872140B07}" type="parTrans" cxnId="{12F8EEDB-7CF4-4E76-B7AB-00760FB9FF01}">
      <dgm:prSet/>
      <dgm:spPr/>
      <dgm:t>
        <a:bodyPr/>
        <a:lstStyle/>
        <a:p>
          <a:endParaRPr lang="pl-PL"/>
        </a:p>
      </dgm:t>
    </dgm:pt>
    <dgm:pt modelId="{5EE1F84D-5ACB-4072-86E9-AFA8600BC309}" type="sibTrans" cxnId="{12F8EEDB-7CF4-4E76-B7AB-00760FB9FF01}">
      <dgm:prSet/>
      <dgm:spPr/>
      <dgm:t>
        <a:bodyPr/>
        <a:lstStyle/>
        <a:p>
          <a:endParaRPr lang="pl-PL"/>
        </a:p>
      </dgm:t>
    </dgm:pt>
    <dgm:pt modelId="{4D6AB19E-E825-4AA6-87C9-B671567B8430}">
      <dgm:prSet phldrT="[Tekst]" custT="1"/>
      <dgm:spPr/>
      <dgm:t>
        <a:bodyPr/>
        <a:lstStyle/>
        <a:p>
          <a:pPr algn="ctr"/>
          <a:endParaRPr lang="pl-PL" sz="19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Założenie Szkoły Mistrzostwa Sportowego klasy IV-VIII (2017 rok) oraz Liceum Ogólnokształcące SMS (2023 rok)</a:t>
          </a:r>
        </a:p>
      </dgm:t>
    </dgm:pt>
    <dgm:pt modelId="{54C499AA-C270-4CE4-92AA-849243159854}" type="parTrans" cxnId="{7B9982BD-55DF-4FD6-A836-19612810D401}">
      <dgm:prSet/>
      <dgm:spPr/>
      <dgm:t>
        <a:bodyPr/>
        <a:lstStyle/>
        <a:p>
          <a:endParaRPr lang="pl-PL"/>
        </a:p>
      </dgm:t>
    </dgm:pt>
    <dgm:pt modelId="{0D80D25F-DC85-441B-9D26-C1B7BEB158EB}" type="sibTrans" cxnId="{7B9982BD-55DF-4FD6-A836-19612810D401}">
      <dgm:prSet/>
      <dgm:spPr/>
      <dgm:t>
        <a:bodyPr/>
        <a:lstStyle/>
        <a:p>
          <a:endParaRPr lang="pl-PL"/>
        </a:p>
      </dgm:t>
    </dgm:pt>
    <dgm:pt modelId="{3697DD3A-B9A6-4F39-B5F4-07354CBD722F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104 uczniów w klasach IV-VIII</a:t>
          </a:r>
        </a:p>
      </dgm:t>
    </dgm:pt>
    <dgm:pt modelId="{859B27F7-69D0-400D-AE84-239B28E99B16}" type="parTrans" cxnId="{8C55E01E-D4D3-479A-B049-03BAE0B2CB62}">
      <dgm:prSet/>
      <dgm:spPr/>
      <dgm:t>
        <a:bodyPr/>
        <a:lstStyle/>
        <a:p>
          <a:endParaRPr lang="pl-PL"/>
        </a:p>
      </dgm:t>
    </dgm:pt>
    <dgm:pt modelId="{7DB72B6D-3526-484A-A37A-CE4585C0F9DF}" type="sibTrans" cxnId="{8C55E01E-D4D3-479A-B049-03BAE0B2CB62}">
      <dgm:prSet/>
      <dgm:spPr/>
      <dgm:t>
        <a:bodyPr/>
        <a:lstStyle/>
        <a:p>
          <a:endParaRPr lang="pl-PL"/>
        </a:p>
      </dgm:t>
    </dgm:pt>
    <dgm:pt modelId="{453519D9-3E89-4378-AEA2-92A5CB313333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87 uczniów w klasach I-IIV LO</a:t>
          </a:r>
        </a:p>
      </dgm:t>
    </dgm:pt>
    <dgm:pt modelId="{E6474D1F-5A48-4DAB-9AA3-3ADAE38D37A8}" type="parTrans" cxnId="{FA12E1DB-5780-40FD-806D-00D16D01E19B}">
      <dgm:prSet/>
      <dgm:spPr/>
      <dgm:t>
        <a:bodyPr/>
        <a:lstStyle/>
        <a:p>
          <a:endParaRPr lang="pl-PL"/>
        </a:p>
      </dgm:t>
    </dgm:pt>
    <dgm:pt modelId="{24C76DC9-490B-4972-B5E6-8A156F461A0A}" type="sibTrans" cxnId="{FA12E1DB-5780-40FD-806D-00D16D01E19B}">
      <dgm:prSet/>
      <dgm:spPr/>
      <dgm:t>
        <a:bodyPr/>
        <a:lstStyle/>
        <a:p>
          <a:endParaRPr lang="pl-PL"/>
        </a:p>
      </dgm:t>
    </dgm:pt>
    <dgm:pt modelId="{66AE70DA-4E13-472A-8F2E-5C5A776D93D6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2 hale treningowe ze sztuczną nawierzchnią</a:t>
          </a:r>
        </a:p>
      </dgm:t>
    </dgm:pt>
    <dgm:pt modelId="{93365D34-D9AC-4D56-9AD7-F8FB5E4F7BCE}" type="parTrans" cxnId="{34378B65-6908-4F67-906D-6FC84B8E11BC}">
      <dgm:prSet/>
      <dgm:spPr/>
      <dgm:t>
        <a:bodyPr/>
        <a:lstStyle/>
        <a:p>
          <a:endParaRPr lang="pl-PL"/>
        </a:p>
      </dgm:t>
    </dgm:pt>
    <dgm:pt modelId="{4167F239-20C9-4852-94F5-4E730C9C1383}" type="sibTrans" cxnId="{34378B65-6908-4F67-906D-6FC84B8E11BC}">
      <dgm:prSet/>
      <dgm:spPr/>
      <dgm:t>
        <a:bodyPr/>
        <a:lstStyle/>
        <a:p>
          <a:endParaRPr lang="pl-PL"/>
        </a:p>
      </dgm:t>
    </dgm:pt>
    <dgm:pt modelId="{4F358631-3D6E-46A7-ACA0-68633F86CB1A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1 hala do treningu motorycznego</a:t>
          </a:r>
        </a:p>
      </dgm:t>
    </dgm:pt>
    <dgm:pt modelId="{FB31F50E-3463-4CC4-A0D1-95A39B8569EF}" type="parTrans" cxnId="{1DE832A8-BEAB-43E2-B5BD-EEEE5E944A15}">
      <dgm:prSet/>
      <dgm:spPr/>
      <dgm:t>
        <a:bodyPr/>
        <a:lstStyle/>
        <a:p>
          <a:endParaRPr lang="pl-PL"/>
        </a:p>
      </dgm:t>
    </dgm:pt>
    <dgm:pt modelId="{493DF68B-20A9-48B5-91E0-7CB78F381BD9}" type="sibTrans" cxnId="{1DE832A8-BEAB-43E2-B5BD-EEEE5E944A15}">
      <dgm:prSet/>
      <dgm:spPr/>
      <dgm:t>
        <a:bodyPr/>
        <a:lstStyle/>
        <a:p>
          <a:endParaRPr lang="pl-PL"/>
        </a:p>
      </dgm:t>
    </dgm:pt>
    <dgm:pt modelId="{061B1B5B-88D3-416B-9D2D-20FCAB46611A}">
      <dgm:prSet phldrT="[Tekst]"/>
      <dgm:spPr/>
      <dgm:t>
        <a:bodyPr/>
        <a:lstStyle/>
        <a:p>
          <a:pPr algn="l"/>
          <a:endParaRPr lang="pl-PL" sz="1100" dirty="0"/>
        </a:p>
      </dgm:t>
    </dgm:pt>
    <dgm:pt modelId="{71EE6B33-8D60-4CE6-B104-B49AA22CB0E6}" type="parTrans" cxnId="{F0BABDDF-FE6E-4458-ABA3-E9095E526E76}">
      <dgm:prSet/>
      <dgm:spPr/>
      <dgm:t>
        <a:bodyPr/>
        <a:lstStyle/>
        <a:p>
          <a:endParaRPr lang="pl-PL"/>
        </a:p>
      </dgm:t>
    </dgm:pt>
    <dgm:pt modelId="{B929BBB0-4804-48C1-B840-FEAAB23E28A3}" type="sibTrans" cxnId="{F0BABDDF-FE6E-4458-ABA3-E9095E526E76}">
      <dgm:prSet/>
      <dgm:spPr/>
      <dgm:t>
        <a:bodyPr/>
        <a:lstStyle/>
        <a:p>
          <a:endParaRPr lang="pl-PL"/>
        </a:p>
      </dgm:t>
    </dgm:pt>
    <dgm:pt modelId="{0664EE09-A926-47E9-91A9-755A9DB0F589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25 grup treningowych w kategoriach trampkarz-skrzat U-6 do U-15</a:t>
          </a:r>
        </a:p>
      </dgm:t>
    </dgm:pt>
    <dgm:pt modelId="{57BB9251-B3E4-4151-A59D-79AE3C95791B}" type="parTrans" cxnId="{3AD48C7E-49F0-4FB3-886D-8144B18CEB87}">
      <dgm:prSet/>
      <dgm:spPr/>
      <dgm:t>
        <a:bodyPr/>
        <a:lstStyle/>
        <a:p>
          <a:endParaRPr lang="pl-PL"/>
        </a:p>
      </dgm:t>
    </dgm:pt>
    <dgm:pt modelId="{A8289394-AAE2-4D7E-AEEF-4218874B7D88}" type="sibTrans" cxnId="{3AD48C7E-49F0-4FB3-886D-8144B18CEB87}">
      <dgm:prSet/>
      <dgm:spPr/>
      <dgm:t>
        <a:bodyPr/>
        <a:lstStyle/>
        <a:p>
          <a:endParaRPr lang="pl-PL"/>
        </a:p>
      </dgm:t>
    </dgm:pt>
    <dgm:pt modelId="{C2D7BD8C-A323-4946-AFF5-047186E45FE9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4 zespoły dziewcząt</a:t>
          </a:r>
        </a:p>
      </dgm:t>
    </dgm:pt>
    <dgm:pt modelId="{5A863773-E13F-4B0F-AC14-4CFDEDE3BBA8}" type="parTrans" cxnId="{1FE3E527-3AFA-4928-86FF-9733138FFD53}">
      <dgm:prSet/>
      <dgm:spPr/>
      <dgm:t>
        <a:bodyPr/>
        <a:lstStyle/>
        <a:p>
          <a:endParaRPr lang="pl-PL"/>
        </a:p>
      </dgm:t>
    </dgm:pt>
    <dgm:pt modelId="{CF91D407-256F-4CBD-BA5C-FF1BD713A719}" type="sibTrans" cxnId="{1FE3E527-3AFA-4928-86FF-9733138FFD53}">
      <dgm:prSet/>
      <dgm:spPr/>
      <dgm:t>
        <a:bodyPr/>
        <a:lstStyle/>
        <a:p>
          <a:endParaRPr lang="pl-PL"/>
        </a:p>
      </dgm:t>
    </dgm:pt>
    <dgm:pt modelId="{0CBB1661-90CF-4CFE-B160-0C909E8C7BB3}">
      <dgm:prSet phldrT="[Tekst]" custT="1"/>
      <dgm:spPr/>
      <dgm:t>
        <a:bodyPr/>
        <a:lstStyle/>
        <a:p>
          <a:pPr algn="ctr"/>
          <a:r>
            <a:rPr lang="pl-PL" sz="1400" dirty="0">
              <a:latin typeface="Cambria" panose="02040503050406030204" pitchFamily="18" charset="0"/>
              <a:ea typeface="Cambria" panose="02040503050406030204" pitchFamily="18" charset="0"/>
            </a:rPr>
            <a:t>9 grup treningowych SMS</a:t>
          </a:r>
        </a:p>
      </dgm:t>
    </dgm:pt>
    <dgm:pt modelId="{7B37B135-83AB-432C-BCDE-D3F76AAC67C2}" type="parTrans" cxnId="{EC03A7FC-362E-488F-9C4E-366C9448D583}">
      <dgm:prSet/>
      <dgm:spPr/>
      <dgm:t>
        <a:bodyPr/>
        <a:lstStyle/>
        <a:p>
          <a:endParaRPr lang="pl-PL"/>
        </a:p>
      </dgm:t>
    </dgm:pt>
    <dgm:pt modelId="{F2B56EBB-CE42-4858-A4BC-D89D07E439A5}" type="sibTrans" cxnId="{EC03A7FC-362E-488F-9C4E-366C9448D583}">
      <dgm:prSet/>
      <dgm:spPr/>
      <dgm:t>
        <a:bodyPr/>
        <a:lstStyle/>
        <a:p>
          <a:endParaRPr lang="pl-PL"/>
        </a:p>
      </dgm:t>
    </dgm:pt>
    <dgm:pt modelId="{9F0D3770-835E-482A-8194-C554F02A6B4A}" type="pres">
      <dgm:prSet presAssocID="{1EF4B12C-1CE4-4D82-8334-6D232F59AFCD}" presName="diagram" presStyleCnt="0">
        <dgm:presLayoutVars>
          <dgm:dir/>
          <dgm:resizeHandles val="exact"/>
        </dgm:presLayoutVars>
      </dgm:prSet>
      <dgm:spPr/>
    </dgm:pt>
    <dgm:pt modelId="{C3C0BE8A-A5C5-493F-B090-3D000389DA3B}" type="pres">
      <dgm:prSet presAssocID="{6A353D01-C870-4160-B57D-2DFA433A8EF6}" presName="node" presStyleLbl="node1" presStyleIdx="0" presStyleCnt="3">
        <dgm:presLayoutVars>
          <dgm:bulletEnabled val="1"/>
        </dgm:presLayoutVars>
      </dgm:prSet>
      <dgm:spPr/>
    </dgm:pt>
    <dgm:pt modelId="{8095801C-4AF9-4410-BCB6-277D33626581}" type="pres">
      <dgm:prSet presAssocID="{06F0887E-ABE0-4AF5-AFAD-66967E926635}" presName="sibTrans" presStyleCnt="0"/>
      <dgm:spPr/>
    </dgm:pt>
    <dgm:pt modelId="{68DB978A-432C-4D4A-B9B1-341BDEB67881}" type="pres">
      <dgm:prSet presAssocID="{B0F5141E-8459-47EC-9C97-50AEE2A2F546}" presName="node" presStyleLbl="node1" presStyleIdx="1" presStyleCnt="3">
        <dgm:presLayoutVars>
          <dgm:bulletEnabled val="1"/>
        </dgm:presLayoutVars>
      </dgm:prSet>
      <dgm:spPr/>
    </dgm:pt>
    <dgm:pt modelId="{6C7C4C81-0FE0-4FD7-BDE7-A93E30407305}" type="pres">
      <dgm:prSet presAssocID="{00253EBF-1FE7-499C-A121-23ABEABA9741}" presName="sibTrans" presStyleCnt="0"/>
      <dgm:spPr/>
    </dgm:pt>
    <dgm:pt modelId="{CA858728-6769-40CF-8944-69D4EE5CE12D}" type="pres">
      <dgm:prSet presAssocID="{4D6AB19E-E825-4AA6-87C9-B671567B8430}" presName="node" presStyleLbl="node1" presStyleIdx="2" presStyleCnt="3">
        <dgm:presLayoutVars>
          <dgm:bulletEnabled val="1"/>
        </dgm:presLayoutVars>
      </dgm:prSet>
      <dgm:spPr/>
    </dgm:pt>
  </dgm:ptLst>
  <dgm:cxnLst>
    <dgm:cxn modelId="{64E00505-ABA6-46FC-A8FB-E54FCFA07806}" type="presOf" srcId="{C2D7BD8C-A323-4946-AFF5-047186E45FE9}" destId="{68DB978A-432C-4D4A-B9B1-341BDEB67881}" srcOrd="0" destOrd="4" presId="urn:microsoft.com/office/officeart/2005/8/layout/default"/>
    <dgm:cxn modelId="{D98DAA17-2080-4B22-8810-9936A98ACBE8}" type="presOf" srcId="{061B1B5B-88D3-416B-9D2D-20FCAB46611A}" destId="{68DB978A-432C-4D4A-B9B1-341BDEB67881}" srcOrd="0" destOrd="6" presId="urn:microsoft.com/office/officeart/2005/8/layout/default"/>
    <dgm:cxn modelId="{8C55E01E-D4D3-479A-B049-03BAE0B2CB62}" srcId="{4D6AB19E-E825-4AA6-87C9-B671567B8430}" destId="{3697DD3A-B9A6-4F39-B5F4-07354CBD722F}" srcOrd="0" destOrd="0" parTransId="{859B27F7-69D0-400D-AE84-239B28E99B16}" sibTransId="{7DB72B6D-3526-484A-A37A-CE4585C0F9DF}"/>
    <dgm:cxn modelId="{4F72B223-DFB9-48DC-83C7-11B75D0B2992}" srcId="{6A353D01-C870-4160-B57D-2DFA433A8EF6}" destId="{8D010737-ADB5-4BC2-A255-4DB57370C319}" srcOrd="1" destOrd="0" parTransId="{240D854E-485B-4730-AE44-BAE8308FEB82}" sibTransId="{519A6445-6F01-4BB5-AEF9-5D70C76A18AC}"/>
    <dgm:cxn modelId="{1FE3E527-3AFA-4928-86FF-9733138FFD53}" srcId="{B0F5141E-8459-47EC-9C97-50AEE2A2F546}" destId="{C2D7BD8C-A323-4946-AFF5-047186E45FE9}" srcOrd="3" destOrd="0" parTransId="{5A863773-E13F-4B0F-AC14-4CFDEDE3BBA8}" sibTransId="{CF91D407-256F-4CBD-BA5C-FF1BD713A719}"/>
    <dgm:cxn modelId="{5E872F28-F2A1-475A-9AE2-78DFD7F8732C}" type="presOf" srcId="{E74007EA-DC2F-4F3B-BCAB-95679BAB31AF}" destId="{68DB978A-432C-4D4A-B9B1-341BDEB67881}" srcOrd="0" destOrd="1" presId="urn:microsoft.com/office/officeart/2005/8/layout/default"/>
    <dgm:cxn modelId="{66489C30-63DA-4249-9921-B926CC314DC5}" type="presOf" srcId="{4F358631-3D6E-46A7-ACA0-68633F86CB1A}" destId="{C3C0BE8A-A5C5-493F-B090-3D000389DA3B}" srcOrd="0" destOrd="4" presId="urn:microsoft.com/office/officeart/2005/8/layout/default"/>
    <dgm:cxn modelId="{4ECEC53A-15C7-4CB4-AA09-0016AD7A6DCA}" type="presOf" srcId="{0CBB1661-90CF-4CFE-B160-0C909E8C7BB3}" destId="{68DB978A-432C-4D4A-B9B1-341BDEB67881}" srcOrd="0" destOrd="5" presId="urn:microsoft.com/office/officeart/2005/8/layout/default"/>
    <dgm:cxn modelId="{31C5973B-FEC5-4979-A81A-224189CB389B}" type="presOf" srcId="{66AE70DA-4E13-472A-8F2E-5C5A776D93D6}" destId="{C3C0BE8A-A5C5-493F-B090-3D000389DA3B}" srcOrd="0" destOrd="3" presId="urn:microsoft.com/office/officeart/2005/8/layout/default"/>
    <dgm:cxn modelId="{65EA0A42-9A2B-41A9-A165-2495532DFE1A}" type="presOf" srcId="{3697DD3A-B9A6-4F39-B5F4-07354CBD722F}" destId="{CA858728-6769-40CF-8944-69D4EE5CE12D}" srcOrd="0" destOrd="1" presId="urn:microsoft.com/office/officeart/2005/8/layout/default"/>
    <dgm:cxn modelId="{34378B65-6908-4F67-906D-6FC84B8E11BC}" srcId="{6A353D01-C870-4160-B57D-2DFA433A8EF6}" destId="{66AE70DA-4E13-472A-8F2E-5C5A776D93D6}" srcOrd="2" destOrd="0" parTransId="{93365D34-D9AC-4D56-9AD7-F8FB5E4F7BCE}" sibTransId="{4167F239-20C9-4852-94F5-4E730C9C1383}"/>
    <dgm:cxn modelId="{7C77BF65-8024-4820-8703-CCBC69809F9F}" type="presOf" srcId="{B0F5141E-8459-47EC-9C97-50AEE2A2F546}" destId="{68DB978A-432C-4D4A-B9B1-341BDEB67881}" srcOrd="0" destOrd="0" presId="urn:microsoft.com/office/officeart/2005/8/layout/default"/>
    <dgm:cxn modelId="{3BD7A97A-CEA7-4628-A06D-9BC1C884815F}" type="presOf" srcId="{9E0E8DCC-196E-422D-BF61-8C91FD057170}" destId="{68DB978A-432C-4D4A-B9B1-341BDEB67881}" srcOrd="0" destOrd="2" presId="urn:microsoft.com/office/officeart/2005/8/layout/default"/>
    <dgm:cxn modelId="{3AD48C7E-49F0-4FB3-886D-8144B18CEB87}" srcId="{B0F5141E-8459-47EC-9C97-50AEE2A2F546}" destId="{0664EE09-A926-47E9-91A9-755A9DB0F589}" srcOrd="2" destOrd="0" parTransId="{57BB9251-B3E4-4151-A59D-79AE3C95791B}" sibTransId="{A8289394-AAE2-4D7E-AEEF-4218874B7D88}"/>
    <dgm:cxn modelId="{D722CF7F-D3CF-48B6-85EF-9A44505B49EF}" srcId="{B0F5141E-8459-47EC-9C97-50AEE2A2F546}" destId="{E74007EA-DC2F-4F3B-BCAB-95679BAB31AF}" srcOrd="0" destOrd="0" parTransId="{2F6751BB-8761-4DC7-91EF-0FCB3DDEC677}" sibTransId="{C417BC3D-FE21-4841-AB4B-C8673D391938}"/>
    <dgm:cxn modelId="{521BE296-E516-40A3-9CC2-3F877A440AFE}" type="presOf" srcId="{21D06A52-F3C8-46F3-8D14-250F4C843887}" destId="{C3C0BE8A-A5C5-493F-B090-3D000389DA3B}" srcOrd="0" destOrd="1" presId="urn:microsoft.com/office/officeart/2005/8/layout/default"/>
    <dgm:cxn modelId="{6C93249A-F14E-405D-98A1-D0394AEEEFCC}" type="presOf" srcId="{4D6AB19E-E825-4AA6-87C9-B671567B8430}" destId="{CA858728-6769-40CF-8944-69D4EE5CE12D}" srcOrd="0" destOrd="0" presId="urn:microsoft.com/office/officeart/2005/8/layout/default"/>
    <dgm:cxn modelId="{22A7ACA7-CCFF-4444-946B-0BEADA38A689}" type="presOf" srcId="{453519D9-3E89-4378-AEA2-92A5CB313333}" destId="{CA858728-6769-40CF-8944-69D4EE5CE12D}" srcOrd="0" destOrd="2" presId="urn:microsoft.com/office/officeart/2005/8/layout/default"/>
    <dgm:cxn modelId="{1DE832A8-BEAB-43E2-B5BD-EEEE5E944A15}" srcId="{6A353D01-C870-4160-B57D-2DFA433A8EF6}" destId="{4F358631-3D6E-46A7-ACA0-68633F86CB1A}" srcOrd="3" destOrd="0" parTransId="{FB31F50E-3463-4CC4-A0D1-95A39B8569EF}" sibTransId="{493DF68B-20A9-48B5-91E0-7CB78F381BD9}"/>
    <dgm:cxn modelId="{30FB9EB4-1E9E-4DE0-AD66-4B94894BE1B0}" type="presOf" srcId="{8D010737-ADB5-4BC2-A255-4DB57370C319}" destId="{C3C0BE8A-A5C5-493F-B090-3D000389DA3B}" srcOrd="0" destOrd="2" presId="urn:microsoft.com/office/officeart/2005/8/layout/default"/>
    <dgm:cxn modelId="{0C6C02B9-E4B8-4EE3-A261-B42F3A6F3841}" srcId="{6A353D01-C870-4160-B57D-2DFA433A8EF6}" destId="{21D06A52-F3C8-46F3-8D14-250F4C843887}" srcOrd="0" destOrd="0" parTransId="{7284E1C3-00F0-4F24-B278-B69107D1719F}" sibTransId="{D7DD603F-31A6-4C4E-BBE6-90899C4826F9}"/>
    <dgm:cxn modelId="{7B9982BD-55DF-4FD6-A836-19612810D401}" srcId="{1EF4B12C-1CE4-4D82-8334-6D232F59AFCD}" destId="{4D6AB19E-E825-4AA6-87C9-B671567B8430}" srcOrd="2" destOrd="0" parTransId="{54C499AA-C270-4CE4-92AA-849243159854}" sibTransId="{0D80D25F-DC85-441B-9D26-C1B7BEB158EB}"/>
    <dgm:cxn modelId="{39D1B0C2-7063-4CC5-AE9A-59878FA6C9F5}" srcId="{1EF4B12C-1CE4-4D82-8334-6D232F59AFCD}" destId="{B0F5141E-8459-47EC-9C97-50AEE2A2F546}" srcOrd="1" destOrd="0" parTransId="{5B734E03-2FF4-4B26-9FA4-8990ED4694D8}" sibTransId="{00253EBF-1FE7-499C-A121-23ABEABA9741}"/>
    <dgm:cxn modelId="{05341EC8-E852-48A1-9F54-5DD7D7459F8F}" type="presOf" srcId="{1EF4B12C-1CE4-4D82-8334-6D232F59AFCD}" destId="{9F0D3770-835E-482A-8194-C554F02A6B4A}" srcOrd="0" destOrd="0" presId="urn:microsoft.com/office/officeart/2005/8/layout/default"/>
    <dgm:cxn modelId="{9F042BC8-3C0C-4A5B-AD6F-540320681D05}" type="presOf" srcId="{0664EE09-A926-47E9-91A9-755A9DB0F589}" destId="{68DB978A-432C-4D4A-B9B1-341BDEB67881}" srcOrd="0" destOrd="3" presId="urn:microsoft.com/office/officeart/2005/8/layout/default"/>
    <dgm:cxn modelId="{8BB61ACE-77E5-4224-A52C-F54C5C4036C3}" srcId="{1EF4B12C-1CE4-4D82-8334-6D232F59AFCD}" destId="{6A353D01-C870-4160-B57D-2DFA433A8EF6}" srcOrd="0" destOrd="0" parTransId="{4D9BAC61-5814-4C29-856D-1C642DFBD3DC}" sibTransId="{06F0887E-ABE0-4AF5-AFAD-66967E926635}"/>
    <dgm:cxn modelId="{FA12E1DB-5780-40FD-806D-00D16D01E19B}" srcId="{4D6AB19E-E825-4AA6-87C9-B671567B8430}" destId="{453519D9-3E89-4378-AEA2-92A5CB313333}" srcOrd="1" destOrd="0" parTransId="{E6474D1F-5A48-4DAB-9AA3-3ADAE38D37A8}" sibTransId="{24C76DC9-490B-4972-B5E6-8A156F461A0A}"/>
    <dgm:cxn modelId="{12F8EEDB-7CF4-4E76-B7AB-00760FB9FF01}" srcId="{B0F5141E-8459-47EC-9C97-50AEE2A2F546}" destId="{9E0E8DCC-196E-422D-BF61-8C91FD057170}" srcOrd="1" destOrd="0" parTransId="{C2841B74-5327-453F-9BA7-4D7872140B07}" sibTransId="{5EE1F84D-5ACB-4072-86E9-AFA8600BC309}"/>
    <dgm:cxn modelId="{F0BABDDF-FE6E-4458-ABA3-E9095E526E76}" srcId="{B0F5141E-8459-47EC-9C97-50AEE2A2F546}" destId="{061B1B5B-88D3-416B-9D2D-20FCAB46611A}" srcOrd="5" destOrd="0" parTransId="{71EE6B33-8D60-4CE6-B104-B49AA22CB0E6}" sibTransId="{B929BBB0-4804-48C1-B840-FEAAB23E28A3}"/>
    <dgm:cxn modelId="{5A6B5CE6-D597-4E49-8A89-1EEBFB87830F}" type="presOf" srcId="{6A353D01-C870-4160-B57D-2DFA433A8EF6}" destId="{C3C0BE8A-A5C5-493F-B090-3D000389DA3B}" srcOrd="0" destOrd="0" presId="urn:microsoft.com/office/officeart/2005/8/layout/default"/>
    <dgm:cxn modelId="{EC03A7FC-362E-488F-9C4E-366C9448D583}" srcId="{B0F5141E-8459-47EC-9C97-50AEE2A2F546}" destId="{0CBB1661-90CF-4CFE-B160-0C909E8C7BB3}" srcOrd="4" destOrd="0" parTransId="{7B37B135-83AB-432C-BCDE-D3F76AAC67C2}" sibTransId="{F2B56EBB-CE42-4858-A4BC-D89D07E439A5}"/>
    <dgm:cxn modelId="{B3BBE35C-C59B-41E3-BDB5-B821788223D6}" type="presParOf" srcId="{9F0D3770-835E-482A-8194-C554F02A6B4A}" destId="{C3C0BE8A-A5C5-493F-B090-3D000389DA3B}" srcOrd="0" destOrd="0" presId="urn:microsoft.com/office/officeart/2005/8/layout/default"/>
    <dgm:cxn modelId="{99B570C4-44E1-4B02-94D0-58AF4FA9B95B}" type="presParOf" srcId="{9F0D3770-835E-482A-8194-C554F02A6B4A}" destId="{8095801C-4AF9-4410-BCB6-277D33626581}" srcOrd="1" destOrd="0" presId="urn:microsoft.com/office/officeart/2005/8/layout/default"/>
    <dgm:cxn modelId="{742C9F4F-93A9-451E-8F24-82DC5A2160BA}" type="presParOf" srcId="{9F0D3770-835E-482A-8194-C554F02A6B4A}" destId="{68DB978A-432C-4D4A-B9B1-341BDEB67881}" srcOrd="2" destOrd="0" presId="urn:microsoft.com/office/officeart/2005/8/layout/default"/>
    <dgm:cxn modelId="{8E72B99D-B582-43CB-BF6C-A76C9E074481}" type="presParOf" srcId="{9F0D3770-835E-482A-8194-C554F02A6B4A}" destId="{6C7C4C81-0FE0-4FD7-BDE7-A93E30407305}" srcOrd="3" destOrd="0" presId="urn:microsoft.com/office/officeart/2005/8/layout/default"/>
    <dgm:cxn modelId="{674776D9-5BFE-4CD1-81C0-1526E311993F}" type="presParOf" srcId="{9F0D3770-835E-482A-8194-C554F02A6B4A}" destId="{CA858728-6769-40CF-8944-69D4EE5CE12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0F7699-C1E0-46F0-A54D-6B0752314683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7434BD5C-FC38-42D0-9865-0134B653EAFC}">
      <dgm:prSet phldrT="[Tekst]" custT="1"/>
      <dgm:spPr/>
      <dgm:t>
        <a:bodyPr/>
        <a:lstStyle/>
        <a:p>
          <a:pPr algn="l"/>
          <a:endParaRPr lang="pl-PL" sz="1800" dirty="0"/>
        </a:p>
        <a:p>
          <a:pPr algn="ctr"/>
          <a:endParaRPr lang="pl-PL" sz="16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pl-PL" sz="1600" dirty="0">
              <a:latin typeface="Cambria" panose="02040503050406030204" pitchFamily="18" charset="0"/>
              <a:ea typeface="Cambria" panose="02040503050406030204" pitchFamily="18" charset="0"/>
            </a:rPr>
            <a:t>Szacunek do barw klubowych w każdym miejscu</a:t>
          </a:r>
        </a:p>
        <a:p>
          <a:pPr algn="ctr"/>
          <a:r>
            <a:rPr lang="pl-PL" sz="1600" dirty="0">
              <a:latin typeface="Cambria" panose="02040503050406030204" pitchFamily="18" charset="0"/>
              <a:ea typeface="Cambria" panose="02040503050406030204" pitchFamily="18" charset="0"/>
            </a:rPr>
            <a:t>Hasło „Historia zobowiązuje”</a:t>
          </a:r>
        </a:p>
      </dgm:t>
    </dgm:pt>
    <dgm:pt modelId="{16868832-356F-4572-9FFB-0E933C92AA92}" type="parTrans" cxnId="{695F290F-6433-47D9-81CC-EA85C3C5E23D}">
      <dgm:prSet/>
      <dgm:spPr/>
      <dgm:t>
        <a:bodyPr/>
        <a:lstStyle/>
        <a:p>
          <a:endParaRPr lang="pl-PL"/>
        </a:p>
      </dgm:t>
    </dgm:pt>
    <dgm:pt modelId="{000D1462-60A2-47CC-BDE5-445371795D4B}" type="sibTrans" cxnId="{695F290F-6433-47D9-81CC-EA85C3C5E23D}">
      <dgm:prSet/>
      <dgm:spPr/>
      <dgm:t>
        <a:bodyPr/>
        <a:lstStyle/>
        <a:p>
          <a:endParaRPr lang="pl-PL"/>
        </a:p>
      </dgm:t>
    </dgm:pt>
    <dgm:pt modelId="{24B3F9E7-7749-4C27-A6DB-6873E94CB20B}">
      <dgm:prSet phldrT="[Tekst]"/>
      <dgm:spPr/>
      <dgm:t>
        <a:bodyPr/>
        <a:lstStyle/>
        <a:p>
          <a:pPr algn="ctr"/>
          <a:endParaRPr lang="pl-PL" dirty="0"/>
        </a:p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Wsparcie potrzebującym</a:t>
          </a:r>
        </a:p>
      </dgm:t>
    </dgm:pt>
    <dgm:pt modelId="{679CA2E7-00CB-4156-9307-68764111E837}" type="parTrans" cxnId="{C32A49C9-B7D3-44F9-8EBF-1139CDF2C255}">
      <dgm:prSet/>
      <dgm:spPr/>
      <dgm:t>
        <a:bodyPr/>
        <a:lstStyle/>
        <a:p>
          <a:endParaRPr lang="pl-PL"/>
        </a:p>
      </dgm:t>
    </dgm:pt>
    <dgm:pt modelId="{B364331D-4E04-4FE9-82F3-B0DEE6029F0B}" type="sibTrans" cxnId="{C32A49C9-B7D3-44F9-8EBF-1139CDF2C255}">
      <dgm:prSet/>
      <dgm:spPr/>
      <dgm:t>
        <a:bodyPr/>
        <a:lstStyle/>
        <a:p>
          <a:endParaRPr lang="pl-PL"/>
        </a:p>
      </dgm:t>
    </dgm:pt>
    <dgm:pt modelId="{1B2B98C5-1835-49E4-B074-56481622DA11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Ponad 40 Ukraińców trenuje w naszym klubie</a:t>
          </a:r>
        </a:p>
      </dgm:t>
    </dgm:pt>
    <dgm:pt modelId="{8C18DEF9-DF75-4546-A020-FF4D3CD2E365}" type="parTrans" cxnId="{A26742EE-B153-45D2-A8DC-5F600A793098}">
      <dgm:prSet/>
      <dgm:spPr/>
      <dgm:t>
        <a:bodyPr/>
        <a:lstStyle/>
        <a:p>
          <a:endParaRPr lang="pl-PL"/>
        </a:p>
      </dgm:t>
    </dgm:pt>
    <dgm:pt modelId="{2F6633ED-427C-4D6A-B246-4AD3958B6E41}" type="sibTrans" cxnId="{A26742EE-B153-45D2-A8DC-5F600A793098}">
      <dgm:prSet/>
      <dgm:spPr/>
      <dgm:t>
        <a:bodyPr/>
        <a:lstStyle/>
        <a:p>
          <a:endParaRPr lang="pl-PL"/>
        </a:p>
      </dgm:t>
    </dgm:pt>
    <dgm:pt modelId="{AE4C0A06-86CA-4F89-89EE-8EE9F6C91906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Świąteczne paczki dla rodzin</a:t>
          </a:r>
        </a:p>
      </dgm:t>
    </dgm:pt>
    <dgm:pt modelId="{2C487520-4AC2-497C-9494-CA2EF8A5FCFC}" type="parTrans" cxnId="{764B97D5-135F-44FA-9309-1E7F35658C42}">
      <dgm:prSet/>
      <dgm:spPr/>
      <dgm:t>
        <a:bodyPr/>
        <a:lstStyle/>
        <a:p>
          <a:endParaRPr lang="pl-PL"/>
        </a:p>
      </dgm:t>
    </dgm:pt>
    <dgm:pt modelId="{E49DAC1D-66CB-4D8F-8488-01BDFA5730F1}" type="sibTrans" cxnId="{764B97D5-135F-44FA-9309-1E7F35658C42}">
      <dgm:prSet/>
      <dgm:spPr/>
      <dgm:t>
        <a:bodyPr/>
        <a:lstStyle/>
        <a:p>
          <a:endParaRPr lang="pl-PL"/>
        </a:p>
      </dgm:t>
    </dgm:pt>
    <dgm:pt modelId="{B659401C-8011-46CA-8E21-39A645FB1F9A}">
      <dgm:prSet phldrT="[Tekst]"/>
      <dgm:spPr/>
      <dgm:t>
        <a:bodyPr/>
        <a:lstStyle/>
        <a:p>
          <a:pPr algn="ctr"/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Uczestnictwo w świętach narodowych</a:t>
          </a:r>
        </a:p>
      </dgm:t>
    </dgm:pt>
    <dgm:pt modelId="{66AA00EC-C151-4CEC-A61C-4899B72852D2}" type="parTrans" cxnId="{299A2834-D176-4800-8107-2667C592540A}">
      <dgm:prSet/>
      <dgm:spPr/>
      <dgm:t>
        <a:bodyPr/>
        <a:lstStyle/>
        <a:p>
          <a:endParaRPr lang="pl-PL"/>
        </a:p>
      </dgm:t>
    </dgm:pt>
    <dgm:pt modelId="{C74F4765-C78B-4E98-B92C-2D3861575F28}" type="sibTrans" cxnId="{299A2834-D176-4800-8107-2667C592540A}">
      <dgm:prSet/>
      <dgm:spPr/>
      <dgm:t>
        <a:bodyPr/>
        <a:lstStyle/>
        <a:p>
          <a:endParaRPr lang="pl-PL"/>
        </a:p>
      </dgm:t>
    </dgm:pt>
    <dgm:pt modelId="{706D33CA-EBA3-4E07-B479-00E37458E04A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Współpraca z Muzeum II Wojny Światowej</a:t>
          </a:r>
        </a:p>
      </dgm:t>
    </dgm:pt>
    <dgm:pt modelId="{E8841B49-2E15-4736-A8E9-75D0E7498647}" type="parTrans" cxnId="{D2F742AE-8C35-452E-A08A-45764C16F95A}">
      <dgm:prSet/>
      <dgm:spPr/>
      <dgm:t>
        <a:bodyPr/>
        <a:lstStyle/>
        <a:p>
          <a:endParaRPr lang="pl-PL"/>
        </a:p>
      </dgm:t>
    </dgm:pt>
    <dgm:pt modelId="{EA4BBD3A-F6DA-4B1B-8D80-8B22B0CB5C21}" type="sibTrans" cxnId="{D2F742AE-8C35-452E-A08A-45764C16F95A}">
      <dgm:prSet/>
      <dgm:spPr/>
      <dgm:t>
        <a:bodyPr/>
        <a:lstStyle/>
        <a:p>
          <a:endParaRPr lang="pl-PL"/>
        </a:p>
      </dgm:t>
    </dgm:pt>
    <dgm:pt modelId="{CA834CD2-2DE6-403A-9DC4-7E6A2D9F971C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Obiady dla Szpitala Zakaźnego w czasie covid-19</a:t>
          </a:r>
        </a:p>
      </dgm:t>
    </dgm:pt>
    <dgm:pt modelId="{0ADA6989-3079-41FA-BB34-468734EAAB1C}" type="parTrans" cxnId="{6E6CBA5A-D654-4DFE-888B-B3964EB269DF}">
      <dgm:prSet/>
      <dgm:spPr/>
      <dgm:t>
        <a:bodyPr/>
        <a:lstStyle/>
        <a:p>
          <a:endParaRPr lang="pl-PL"/>
        </a:p>
      </dgm:t>
    </dgm:pt>
    <dgm:pt modelId="{E5AE6E50-441E-4501-A92C-0442E9BAAF24}" type="sibTrans" cxnId="{6E6CBA5A-D654-4DFE-888B-B3964EB269DF}">
      <dgm:prSet/>
      <dgm:spPr/>
      <dgm:t>
        <a:bodyPr/>
        <a:lstStyle/>
        <a:p>
          <a:endParaRPr lang="pl-PL"/>
        </a:p>
      </dgm:t>
    </dgm:pt>
    <dgm:pt modelId="{0CE6A0D5-74D9-43BF-8452-D0C10B9CDDD1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Współpraca z IPN</a:t>
          </a:r>
        </a:p>
      </dgm:t>
    </dgm:pt>
    <dgm:pt modelId="{752FFFCD-AADE-4046-A552-4D7A63A90842}" type="parTrans" cxnId="{6D4DC5AD-0FB6-4379-B4FD-63B9366910A9}">
      <dgm:prSet/>
      <dgm:spPr/>
      <dgm:t>
        <a:bodyPr/>
        <a:lstStyle/>
        <a:p>
          <a:endParaRPr lang="pl-PL"/>
        </a:p>
      </dgm:t>
    </dgm:pt>
    <dgm:pt modelId="{D81B2A2C-A401-4D02-9318-2CADBC13CCDF}" type="sibTrans" cxnId="{6D4DC5AD-0FB6-4379-B4FD-63B9366910A9}">
      <dgm:prSet/>
      <dgm:spPr/>
      <dgm:t>
        <a:bodyPr/>
        <a:lstStyle/>
        <a:p>
          <a:endParaRPr lang="pl-PL"/>
        </a:p>
      </dgm:t>
    </dgm:pt>
    <dgm:pt modelId="{43FFA897-6235-4156-AFA3-C0A7AC2D9DD8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Rocznica powstania klubu pod pomnikiem na starym stadionie</a:t>
          </a:r>
        </a:p>
      </dgm:t>
    </dgm:pt>
    <dgm:pt modelId="{598FD673-859A-4FC1-85DE-E3491E3C9265}" type="parTrans" cxnId="{C87316CF-4C90-45A7-908D-0D855DF8D1BE}">
      <dgm:prSet/>
      <dgm:spPr/>
      <dgm:t>
        <a:bodyPr/>
        <a:lstStyle/>
        <a:p>
          <a:endParaRPr lang="pl-PL"/>
        </a:p>
      </dgm:t>
    </dgm:pt>
    <dgm:pt modelId="{0B6004D6-7438-4810-BA16-268F5792CF71}" type="sibTrans" cxnId="{C87316CF-4C90-45A7-908D-0D855DF8D1BE}">
      <dgm:prSet/>
      <dgm:spPr/>
      <dgm:t>
        <a:bodyPr/>
        <a:lstStyle/>
        <a:p>
          <a:endParaRPr lang="pl-PL"/>
        </a:p>
      </dgm:t>
    </dgm:pt>
    <dgm:pt modelId="{C6746840-8110-47E6-A0E6-321B0C54D921}">
      <dgm:prSet phldrT="[Tekst]"/>
      <dgm:spPr/>
      <dgm:t>
        <a:bodyPr/>
        <a:lstStyle/>
        <a:p>
          <a:pPr algn="ctr"/>
          <a:r>
            <a:rPr lang="pl-PL" dirty="0">
              <a:latin typeface="Cambria" panose="02040503050406030204" pitchFamily="18" charset="0"/>
              <a:ea typeface="Cambria" panose="02040503050406030204" pitchFamily="18" charset="0"/>
            </a:rPr>
            <a:t>Opieka nad cmentarzem w </a:t>
          </a:r>
          <a:r>
            <a:rPr lang="pl-PL" dirty="0" err="1">
              <a:latin typeface="Cambria" panose="02040503050406030204" pitchFamily="18" charset="0"/>
              <a:ea typeface="Cambria" panose="02040503050406030204" pitchFamily="18" charset="0"/>
            </a:rPr>
            <a:t>Gdańsku-Zaspie</a:t>
          </a:r>
          <a:endParaRPr lang="pl-PL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E50F7B9-FBD9-4AEC-A481-D0BAF3225CEE}" type="parTrans" cxnId="{B07EE9C0-E547-4075-98CD-AA7BB1AFED44}">
      <dgm:prSet/>
      <dgm:spPr/>
      <dgm:t>
        <a:bodyPr/>
        <a:lstStyle/>
        <a:p>
          <a:endParaRPr lang="pl-PL"/>
        </a:p>
      </dgm:t>
    </dgm:pt>
    <dgm:pt modelId="{4143BF66-2FC5-4EA7-9FDD-905E465D3085}" type="sibTrans" cxnId="{B07EE9C0-E547-4075-98CD-AA7BB1AFED44}">
      <dgm:prSet/>
      <dgm:spPr/>
      <dgm:t>
        <a:bodyPr/>
        <a:lstStyle/>
        <a:p>
          <a:endParaRPr lang="pl-PL"/>
        </a:p>
      </dgm:t>
    </dgm:pt>
    <dgm:pt modelId="{34BFF17F-7B55-4DEB-8B6C-E537D11E8C3D}">
      <dgm:prSet phldrT="[Tekst]"/>
      <dgm:spPr/>
      <dgm:t>
        <a:bodyPr/>
        <a:lstStyle/>
        <a:p>
          <a:pPr algn="l"/>
          <a:endParaRPr lang="pl-PL" sz="1400" dirty="0"/>
        </a:p>
      </dgm:t>
    </dgm:pt>
    <dgm:pt modelId="{51DF46D0-A286-4190-B4DF-23ABDD8861F3}" type="parTrans" cxnId="{0C34823D-E5A2-4262-90BE-7C87ED56B165}">
      <dgm:prSet/>
      <dgm:spPr/>
      <dgm:t>
        <a:bodyPr/>
        <a:lstStyle/>
        <a:p>
          <a:endParaRPr lang="pl-PL"/>
        </a:p>
      </dgm:t>
    </dgm:pt>
    <dgm:pt modelId="{A8E1A3E3-A85C-429D-8547-55350831DB14}" type="sibTrans" cxnId="{0C34823D-E5A2-4262-90BE-7C87ED56B165}">
      <dgm:prSet/>
      <dgm:spPr/>
      <dgm:t>
        <a:bodyPr/>
        <a:lstStyle/>
        <a:p>
          <a:endParaRPr lang="pl-PL"/>
        </a:p>
      </dgm:t>
    </dgm:pt>
    <dgm:pt modelId="{228E1B46-6A69-4EBD-BCA5-67C454D8E3EA}">
      <dgm:prSet phldrT="[Tekst]"/>
      <dgm:spPr/>
      <dgm:t>
        <a:bodyPr/>
        <a:lstStyle/>
        <a:p>
          <a:pPr algn="l"/>
          <a:endParaRPr lang="pl-PL" sz="1400" dirty="0"/>
        </a:p>
      </dgm:t>
    </dgm:pt>
    <dgm:pt modelId="{1BCB6A36-A98C-4037-8723-DE5B21020B0D}" type="parTrans" cxnId="{617EA3BB-4710-4F5E-970F-E9D75F57F4F9}">
      <dgm:prSet/>
      <dgm:spPr/>
      <dgm:t>
        <a:bodyPr/>
        <a:lstStyle/>
        <a:p>
          <a:endParaRPr lang="pl-PL"/>
        </a:p>
      </dgm:t>
    </dgm:pt>
    <dgm:pt modelId="{06C651D4-7A61-44AE-B4A0-0E972C2D7EFA}" type="sibTrans" cxnId="{617EA3BB-4710-4F5E-970F-E9D75F57F4F9}">
      <dgm:prSet/>
      <dgm:spPr/>
      <dgm:t>
        <a:bodyPr/>
        <a:lstStyle/>
        <a:p>
          <a:endParaRPr lang="pl-PL"/>
        </a:p>
      </dgm:t>
    </dgm:pt>
    <dgm:pt modelId="{C0B652FA-A7DE-46C8-9BA2-8FB2CBC796C1}" type="pres">
      <dgm:prSet presAssocID="{B00F7699-C1E0-46F0-A54D-6B0752314683}" presName="diagram" presStyleCnt="0">
        <dgm:presLayoutVars>
          <dgm:dir/>
          <dgm:resizeHandles val="exact"/>
        </dgm:presLayoutVars>
      </dgm:prSet>
      <dgm:spPr/>
    </dgm:pt>
    <dgm:pt modelId="{C0C8B343-3595-4043-8F91-7988FAC02552}" type="pres">
      <dgm:prSet presAssocID="{7434BD5C-FC38-42D0-9865-0134B653EAFC}" presName="node" presStyleLbl="node1" presStyleIdx="0" presStyleCnt="3">
        <dgm:presLayoutVars>
          <dgm:bulletEnabled val="1"/>
        </dgm:presLayoutVars>
      </dgm:prSet>
      <dgm:spPr/>
    </dgm:pt>
    <dgm:pt modelId="{E9D59943-AFF1-4018-A6ED-779270D2F90F}" type="pres">
      <dgm:prSet presAssocID="{000D1462-60A2-47CC-BDE5-445371795D4B}" presName="sibTrans" presStyleCnt="0"/>
      <dgm:spPr/>
    </dgm:pt>
    <dgm:pt modelId="{CD621335-E3AA-4CF4-9AE7-72DB9A7B2D1D}" type="pres">
      <dgm:prSet presAssocID="{24B3F9E7-7749-4C27-A6DB-6873E94CB20B}" presName="node" presStyleLbl="node1" presStyleIdx="1" presStyleCnt="3">
        <dgm:presLayoutVars>
          <dgm:bulletEnabled val="1"/>
        </dgm:presLayoutVars>
      </dgm:prSet>
      <dgm:spPr/>
    </dgm:pt>
    <dgm:pt modelId="{4D92B3CF-6446-4C96-80D1-1B5A0A89C12B}" type="pres">
      <dgm:prSet presAssocID="{B364331D-4E04-4FE9-82F3-B0DEE6029F0B}" presName="sibTrans" presStyleCnt="0"/>
      <dgm:spPr/>
    </dgm:pt>
    <dgm:pt modelId="{181762AB-A87E-4FBE-A14A-93DF20F83679}" type="pres">
      <dgm:prSet presAssocID="{B659401C-8011-46CA-8E21-39A645FB1F9A}" presName="node" presStyleLbl="node1" presStyleIdx="2" presStyleCnt="3">
        <dgm:presLayoutVars>
          <dgm:bulletEnabled val="1"/>
        </dgm:presLayoutVars>
      </dgm:prSet>
      <dgm:spPr/>
    </dgm:pt>
  </dgm:ptLst>
  <dgm:cxnLst>
    <dgm:cxn modelId="{013EAE03-DFDC-4B30-9DEE-E732846BFEF9}" type="presOf" srcId="{B00F7699-C1E0-46F0-A54D-6B0752314683}" destId="{C0B652FA-A7DE-46C8-9BA2-8FB2CBC796C1}" srcOrd="0" destOrd="0" presId="urn:microsoft.com/office/officeart/2005/8/layout/default"/>
    <dgm:cxn modelId="{695F290F-6433-47D9-81CC-EA85C3C5E23D}" srcId="{B00F7699-C1E0-46F0-A54D-6B0752314683}" destId="{7434BD5C-FC38-42D0-9865-0134B653EAFC}" srcOrd="0" destOrd="0" parTransId="{16868832-356F-4572-9FFB-0E933C92AA92}" sibTransId="{000D1462-60A2-47CC-BDE5-445371795D4B}"/>
    <dgm:cxn modelId="{B3AFA70F-4184-45C8-A8F2-2E0A0A3A58F5}" type="presOf" srcId="{CA834CD2-2DE6-403A-9DC4-7E6A2D9F971C}" destId="{CD621335-E3AA-4CF4-9AE7-72DB9A7B2D1D}" srcOrd="0" destOrd="3" presId="urn:microsoft.com/office/officeart/2005/8/layout/default"/>
    <dgm:cxn modelId="{299A2834-D176-4800-8107-2667C592540A}" srcId="{B00F7699-C1E0-46F0-A54D-6B0752314683}" destId="{B659401C-8011-46CA-8E21-39A645FB1F9A}" srcOrd="2" destOrd="0" parTransId="{66AA00EC-C151-4CEC-A61C-4899B72852D2}" sibTransId="{C74F4765-C78B-4E98-B92C-2D3861575F28}"/>
    <dgm:cxn modelId="{7ECDCD35-1C4C-46F0-9191-887F48EE0F22}" type="presOf" srcId="{AE4C0A06-86CA-4F89-89EE-8EE9F6C91906}" destId="{CD621335-E3AA-4CF4-9AE7-72DB9A7B2D1D}" srcOrd="0" destOrd="2" presId="urn:microsoft.com/office/officeart/2005/8/layout/default"/>
    <dgm:cxn modelId="{0C34823D-E5A2-4262-90BE-7C87ED56B165}" srcId="{7434BD5C-FC38-42D0-9865-0134B653EAFC}" destId="{34BFF17F-7B55-4DEB-8B6C-E537D11E8C3D}" srcOrd="1" destOrd="0" parTransId="{51DF46D0-A286-4190-B4DF-23ABDD8861F3}" sibTransId="{A8E1A3E3-A85C-429D-8547-55350831DB14}"/>
    <dgm:cxn modelId="{E63B7D48-2BB4-446A-A57D-46608517D9DD}" type="presOf" srcId="{1B2B98C5-1835-49E4-B074-56481622DA11}" destId="{CD621335-E3AA-4CF4-9AE7-72DB9A7B2D1D}" srcOrd="0" destOrd="1" presId="urn:microsoft.com/office/officeart/2005/8/layout/default"/>
    <dgm:cxn modelId="{EFEBA54C-3B9E-4AD6-BDB2-BEE2AF7664E8}" type="presOf" srcId="{24B3F9E7-7749-4C27-A6DB-6873E94CB20B}" destId="{CD621335-E3AA-4CF4-9AE7-72DB9A7B2D1D}" srcOrd="0" destOrd="0" presId="urn:microsoft.com/office/officeart/2005/8/layout/default"/>
    <dgm:cxn modelId="{98C2CA53-FFE0-4A48-9BF0-B11316DE3DEA}" type="presOf" srcId="{B659401C-8011-46CA-8E21-39A645FB1F9A}" destId="{181762AB-A87E-4FBE-A14A-93DF20F83679}" srcOrd="0" destOrd="0" presId="urn:microsoft.com/office/officeart/2005/8/layout/default"/>
    <dgm:cxn modelId="{6E6CBA5A-D654-4DFE-888B-B3964EB269DF}" srcId="{24B3F9E7-7749-4C27-A6DB-6873E94CB20B}" destId="{CA834CD2-2DE6-403A-9DC4-7E6A2D9F971C}" srcOrd="2" destOrd="0" parTransId="{0ADA6989-3079-41FA-BB34-468734EAAB1C}" sibTransId="{E5AE6E50-441E-4501-A92C-0442E9BAAF24}"/>
    <dgm:cxn modelId="{4F05027D-8EDC-4E11-B0D0-C23C36C884C4}" type="presOf" srcId="{7434BD5C-FC38-42D0-9865-0134B653EAFC}" destId="{C0C8B343-3595-4043-8F91-7988FAC02552}" srcOrd="0" destOrd="0" presId="urn:microsoft.com/office/officeart/2005/8/layout/default"/>
    <dgm:cxn modelId="{9FBBA48D-F031-4BA1-8066-6573AB582EF9}" type="presOf" srcId="{43FFA897-6235-4156-AFA3-C0A7AC2D9DD8}" destId="{181762AB-A87E-4FBE-A14A-93DF20F83679}" srcOrd="0" destOrd="3" presId="urn:microsoft.com/office/officeart/2005/8/layout/default"/>
    <dgm:cxn modelId="{5CC6419D-007C-434F-9F1A-295B9FF91D1A}" type="presOf" srcId="{706D33CA-EBA3-4E07-B479-00E37458E04A}" destId="{181762AB-A87E-4FBE-A14A-93DF20F83679}" srcOrd="0" destOrd="1" presId="urn:microsoft.com/office/officeart/2005/8/layout/default"/>
    <dgm:cxn modelId="{EC3EF3A2-ADEC-4025-9844-F3F7707B6D13}" type="presOf" srcId="{228E1B46-6A69-4EBD-BCA5-67C454D8E3EA}" destId="{C0C8B343-3595-4043-8F91-7988FAC02552}" srcOrd="0" destOrd="1" presId="urn:microsoft.com/office/officeart/2005/8/layout/default"/>
    <dgm:cxn modelId="{6D4DC5AD-0FB6-4379-B4FD-63B9366910A9}" srcId="{B659401C-8011-46CA-8E21-39A645FB1F9A}" destId="{0CE6A0D5-74D9-43BF-8452-D0C10B9CDDD1}" srcOrd="1" destOrd="0" parTransId="{752FFFCD-AADE-4046-A552-4D7A63A90842}" sibTransId="{D81B2A2C-A401-4D02-9318-2CADBC13CCDF}"/>
    <dgm:cxn modelId="{D2F742AE-8C35-452E-A08A-45764C16F95A}" srcId="{B659401C-8011-46CA-8E21-39A645FB1F9A}" destId="{706D33CA-EBA3-4E07-B479-00E37458E04A}" srcOrd="0" destOrd="0" parTransId="{E8841B49-2E15-4736-A8E9-75D0E7498647}" sibTransId="{EA4BBD3A-F6DA-4B1B-8D80-8B22B0CB5C21}"/>
    <dgm:cxn modelId="{617EA3BB-4710-4F5E-970F-E9D75F57F4F9}" srcId="{7434BD5C-FC38-42D0-9865-0134B653EAFC}" destId="{228E1B46-6A69-4EBD-BCA5-67C454D8E3EA}" srcOrd="0" destOrd="0" parTransId="{1BCB6A36-A98C-4037-8723-DE5B21020B0D}" sibTransId="{06C651D4-7A61-44AE-B4A0-0E972C2D7EFA}"/>
    <dgm:cxn modelId="{B07EE9C0-E547-4075-98CD-AA7BB1AFED44}" srcId="{B659401C-8011-46CA-8E21-39A645FB1F9A}" destId="{C6746840-8110-47E6-A0E6-321B0C54D921}" srcOrd="3" destOrd="0" parTransId="{1E50F7B9-FBD9-4AEC-A481-D0BAF3225CEE}" sibTransId="{4143BF66-2FC5-4EA7-9FDD-905E465D3085}"/>
    <dgm:cxn modelId="{3CFD97C5-9E08-4E51-9DB7-0BED237F0870}" type="presOf" srcId="{0CE6A0D5-74D9-43BF-8452-D0C10B9CDDD1}" destId="{181762AB-A87E-4FBE-A14A-93DF20F83679}" srcOrd="0" destOrd="2" presId="urn:microsoft.com/office/officeart/2005/8/layout/default"/>
    <dgm:cxn modelId="{C32A49C9-B7D3-44F9-8EBF-1139CDF2C255}" srcId="{B00F7699-C1E0-46F0-A54D-6B0752314683}" destId="{24B3F9E7-7749-4C27-A6DB-6873E94CB20B}" srcOrd="1" destOrd="0" parTransId="{679CA2E7-00CB-4156-9307-68764111E837}" sibTransId="{B364331D-4E04-4FE9-82F3-B0DEE6029F0B}"/>
    <dgm:cxn modelId="{C87316CF-4C90-45A7-908D-0D855DF8D1BE}" srcId="{B659401C-8011-46CA-8E21-39A645FB1F9A}" destId="{43FFA897-6235-4156-AFA3-C0A7AC2D9DD8}" srcOrd="2" destOrd="0" parTransId="{598FD673-859A-4FC1-85DE-E3491E3C9265}" sibTransId="{0B6004D6-7438-4810-BA16-268F5792CF71}"/>
    <dgm:cxn modelId="{2CBA78D4-026A-4C00-B5E4-B4AD32193BF2}" type="presOf" srcId="{34BFF17F-7B55-4DEB-8B6C-E537D11E8C3D}" destId="{C0C8B343-3595-4043-8F91-7988FAC02552}" srcOrd="0" destOrd="2" presId="urn:microsoft.com/office/officeart/2005/8/layout/default"/>
    <dgm:cxn modelId="{764B97D5-135F-44FA-9309-1E7F35658C42}" srcId="{24B3F9E7-7749-4C27-A6DB-6873E94CB20B}" destId="{AE4C0A06-86CA-4F89-89EE-8EE9F6C91906}" srcOrd="1" destOrd="0" parTransId="{2C487520-4AC2-497C-9494-CA2EF8A5FCFC}" sibTransId="{E49DAC1D-66CB-4D8F-8488-01BDFA5730F1}"/>
    <dgm:cxn modelId="{A26742EE-B153-45D2-A8DC-5F600A793098}" srcId="{24B3F9E7-7749-4C27-A6DB-6873E94CB20B}" destId="{1B2B98C5-1835-49E4-B074-56481622DA11}" srcOrd="0" destOrd="0" parTransId="{8C18DEF9-DF75-4546-A020-FF4D3CD2E365}" sibTransId="{2F6633ED-427C-4D6A-B246-4AD3958B6E41}"/>
    <dgm:cxn modelId="{C977EEEE-FD0F-487D-A7DB-86B15846D0AA}" type="presOf" srcId="{C6746840-8110-47E6-A0E6-321B0C54D921}" destId="{181762AB-A87E-4FBE-A14A-93DF20F83679}" srcOrd="0" destOrd="4" presId="urn:microsoft.com/office/officeart/2005/8/layout/default"/>
    <dgm:cxn modelId="{B5C8DF58-8346-4EE2-A5DE-DAE361F72703}" type="presParOf" srcId="{C0B652FA-A7DE-46C8-9BA2-8FB2CBC796C1}" destId="{C0C8B343-3595-4043-8F91-7988FAC02552}" srcOrd="0" destOrd="0" presId="urn:microsoft.com/office/officeart/2005/8/layout/default"/>
    <dgm:cxn modelId="{F9FAD54D-4AAE-4039-87A7-9103E1D0FA5F}" type="presParOf" srcId="{C0B652FA-A7DE-46C8-9BA2-8FB2CBC796C1}" destId="{E9D59943-AFF1-4018-A6ED-779270D2F90F}" srcOrd="1" destOrd="0" presId="urn:microsoft.com/office/officeart/2005/8/layout/default"/>
    <dgm:cxn modelId="{7E6F2B21-1A75-44A2-B620-F1128A7E551B}" type="presParOf" srcId="{C0B652FA-A7DE-46C8-9BA2-8FB2CBC796C1}" destId="{CD621335-E3AA-4CF4-9AE7-72DB9A7B2D1D}" srcOrd="2" destOrd="0" presId="urn:microsoft.com/office/officeart/2005/8/layout/default"/>
    <dgm:cxn modelId="{42071F0C-8882-4FA3-BF83-E2F988FACFA8}" type="presParOf" srcId="{C0B652FA-A7DE-46C8-9BA2-8FB2CBC796C1}" destId="{4D92B3CF-6446-4C96-80D1-1B5A0A89C12B}" srcOrd="3" destOrd="0" presId="urn:microsoft.com/office/officeart/2005/8/layout/default"/>
    <dgm:cxn modelId="{A81B2B7B-F386-4872-B7BB-44CCC33755D4}" type="presParOf" srcId="{C0B652FA-A7DE-46C8-9BA2-8FB2CBC796C1}" destId="{181762AB-A87E-4FBE-A14A-93DF20F83679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CC138-7DB6-40A3-B9ED-66AA11C82412}">
      <dsp:nvSpPr>
        <dsp:cNvPr id="0" name=""/>
        <dsp:cNvSpPr/>
      </dsp:nvSpPr>
      <dsp:spPr>
        <a:xfrm>
          <a:off x="275668" y="102"/>
          <a:ext cx="3786294" cy="22717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Cambria" panose="02040503050406030204" pitchFamily="18" charset="0"/>
              <a:ea typeface="Cambria" panose="02040503050406030204" pitchFamily="18" charset="0"/>
            </a:rPr>
            <a:t>Brak selekcji negatywnej – dajemy szansę każdemu</a:t>
          </a:r>
        </a:p>
      </dsp:txBody>
      <dsp:txXfrm>
        <a:off x="275668" y="102"/>
        <a:ext cx="3786294" cy="2271776"/>
      </dsp:txXfrm>
    </dsp:sp>
    <dsp:sp modelId="{9BEB09FC-F3B8-44A1-82C6-F3ADF3E86638}">
      <dsp:nvSpPr>
        <dsp:cNvPr id="0" name=""/>
        <dsp:cNvSpPr/>
      </dsp:nvSpPr>
      <dsp:spPr>
        <a:xfrm>
          <a:off x="4440592" y="102"/>
          <a:ext cx="3786294" cy="22717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Powołany zawodnik na mecz musi zagrać</a:t>
          </a:r>
        </a:p>
      </dsp:txBody>
      <dsp:txXfrm>
        <a:off x="4440592" y="102"/>
        <a:ext cx="3786294" cy="2271776"/>
      </dsp:txXfrm>
    </dsp:sp>
    <dsp:sp modelId="{DB9E09DA-2FB2-465B-85C1-0F1082B25D2E}">
      <dsp:nvSpPr>
        <dsp:cNvPr id="0" name=""/>
        <dsp:cNvSpPr/>
      </dsp:nvSpPr>
      <dsp:spPr>
        <a:xfrm>
          <a:off x="275668" y="2650508"/>
          <a:ext cx="3786294" cy="22717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Własna kuchnia, kawiarnia klubowa, sala spotkań z rodzicami, festyn klubowy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Treningi dla rodziców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Turniej wychowanków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100" kern="1200" dirty="0"/>
        </a:p>
      </dsp:txBody>
      <dsp:txXfrm>
        <a:off x="275668" y="2650508"/>
        <a:ext cx="3786294" cy="2271776"/>
      </dsp:txXfrm>
    </dsp:sp>
    <dsp:sp modelId="{E6E77E21-A010-489B-B796-57121F342030}">
      <dsp:nvSpPr>
        <dsp:cNvPr id="0" name=""/>
        <dsp:cNvSpPr/>
      </dsp:nvSpPr>
      <dsp:spPr>
        <a:xfrm>
          <a:off x="4440592" y="2650508"/>
          <a:ext cx="3786294" cy="22717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50% w kadrze I zespołu to wychowankowie</a:t>
          </a:r>
        </a:p>
      </dsp:txBody>
      <dsp:txXfrm>
        <a:off x="4440592" y="2650508"/>
        <a:ext cx="3786294" cy="2271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0BE8A-A5C5-493F-B090-3D000389DA3B}">
      <dsp:nvSpPr>
        <dsp:cNvPr id="0" name=""/>
        <dsp:cNvSpPr/>
      </dsp:nvSpPr>
      <dsp:spPr>
        <a:xfrm>
          <a:off x="308382" y="1128"/>
          <a:ext cx="3726975" cy="2236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Własne obiekty, treningi zaplanowane na cały rok – o stałych dniach i godzinach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1 pełnowymiarowe boisko naturalne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3 boiska treningowe ze sztuczną nawierzchnią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2 hale treningowe ze sztuczną nawierzchnią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1 hala do treningu motorycznego</a:t>
          </a:r>
        </a:p>
      </dsp:txBody>
      <dsp:txXfrm>
        <a:off x="308382" y="1128"/>
        <a:ext cx="3726975" cy="2236185"/>
      </dsp:txXfrm>
    </dsp:sp>
    <dsp:sp modelId="{68DB978A-432C-4D4A-B9B1-341BDEB67881}">
      <dsp:nvSpPr>
        <dsp:cNvPr id="0" name=""/>
        <dsp:cNvSpPr/>
      </dsp:nvSpPr>
      <dsp:spPr>
        <a:xfrm>
          <a:off x="4408055" y="1128"/>
          <a:ext cx="3726975" cy="2236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Wszystkie zespoły zgłoszone do rozgrywek w ramach Pomorskiego ZPN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3 zespoły seniorów na poziomie III i IV ligi (U-16 do U-21)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4 zespoły juniorów U-16 do U-19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25 grup treningowych w kategoriach trampkarz-skrzat U-6 do U-15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4 zespoły dziewcząt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9 grup treningowych SMS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100" kern="1200" dirty="0"/>
        </a:p>
      </dsp:txBody>
      <dsp:txXfrm>
        <a:off x="4408055" y="1128"/>
        <a:ext cx="3726975" cy="2236185"/>
      </dsp:txXfrm>
    </dsp:sp>
    <dsp:sp modelId="{CA858728-6769-40CF-8944-69D4EE5CE12D}">
      <dsp:nvSpPr>
        <dsp:cNvPr id="0" name=""/>
        <dsp:cNvSpPr/>
      </dsp:nvSpPr>
      <dsp:spPr>
        <a:xfrm>
          <a:off x="2358219" y="2610011"/>
          <a:ext cx="3726975" cy="22361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9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Założenie Szkoły Mistrzostwa Sportowego klasy IV-VIII (2017 rok) oraz Liceum Ogólnokształcące SMS (2023 rok)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104 uczniów w klasach IV-VIII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87 uczniów w klasach I-IIV LO</a:t>
          </a:r>
        </a:p>
      </dsp:txBody>
      <dsp:txXfrm>
        <a:off x="2358219" y="2610011"/>
        <a:ext cx="3726975" cy="2236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C8B343-3595-4043-8F91-7988FAC02552}">
      <dsp:nvSpPr>
        <dsp:cNvPr id="0" name=""/>
        <dsp:cNvSpPr/>
      </dsp:nvSpPr>
      <dsp:spPr>
        <a:xfrm>
          <a:off x="441518" y="250"/>
          <a:ext cx="3670584" cy="22023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Cambria" panose="02040503050406030204" pitchFamily="18" charset="0"/>
              <a:ea typeface="Cambria" panose="02040503050406030204" pitchFamily="18" charset="0"/>
            </a:rPr>
            <a:t>Szacunek do barw klubowych w każdym miejscu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>
              <a:latin typeface="Cambria" panose="02040503050406030204" pitchFamily="18" charset="0"/>
              <a:ea typeface="Cambria" panose="02040503050406030204" pitchFamily="18" charset="0"/>
            </a:rPr>
            <a:t>Hasło „Historia zobowiązuje”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1400" kern="1200" dirty="0"/>
        </a:p>
      </dsp:txBody>
      <dsp:txXfrm>
        <a:off x="441518" y="250"/>
        <a:ext cx="3670584" cy="2202350"/>
      </dsp:txXfrm>
    </dsp:sp>
    <dsp:sp modelId="{CD621335-E3AA-4CF4-9AE7-72DB9A7B2D1D}">
      <dsp:nvSpPr>
        <dsp:cNvPr id="0" name=""/>
        <dsp:cNvSpPr/>
      </dsp:nvSpPr>
      <dsp:spPr>
        <a:xfrm>
          <a:off x="4479162" y="250"/>
          <a:ext cx="3670584" cy="22023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Cambria" panose="02040503050406030204" pitchFamily="18" charset="0"/>
              <a:ea typeface="Cambria" panose="02040503050406030204" pitchFamily="18" charset="0"/>
            </a:rPr>
            <a:t>Wsparcie potrzebującym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Ponad 40 Ukraińców trenuje w naszym klubie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Świąteczne paczki dla rodzin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Obiady dla Szpitala Zakaźnego w czasie covid-19</a:t>
          </a:r>
        </a:p>
      </dsp:txBody>
      <dsp:txXfrm>
        <a:off x="4479162" y="250"/>
        <a:ext cx="3670584" cy="2202350"/>
      </dsp:txXfrm>
    </dsp:sp>
    <dsp:sp modelId="{181762AB-A87E-4FBE-A14A-93DF20F83679}">
      <dsp:nvSpPr>
        <dsp:cNvPr id="0" name=""/>
        <dsp:cNvSpPr/>
      </dsp:nvSpPr>
      <dsp:spPr>
        <a:xfrm>
          <a:off x="2460340" y="2569660"/>
          <a:ext cx="3670584" cy="22023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800" kern="1200" dirty="0">
            <a:latin typeface="Cambria" panose="02040503050406030204" pitchFamily="18" charset="0"/>
            <a:ea typeface="Cambria" panose="02040503050406030204" pitchFamily="18" charset="0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>
              <a:latin typeface="Cambria" panose="02040503050406030204" pitchFamily="18" charset="0"/>
              <a:ea typeface="Cambria" panose="02040503050406030204" pitchFamily="18" charset="0"/>
            </a:rPr>
            <a:t>Uczestnictwo w świętach narodowych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Współpraca z Muzeum II Wojny Światowej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Współpraca z IPN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Rocznica powstania klubu pod pomnikiem na starym stadionie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kern="1200" dirty="0">
              <a:latin typeface="Cambria" panose="02040503050406030204" pitchFamily="18" charset="0"/>
              <a:ea typeface="Cambria" panose="02040503050406030204" pitchFamily="18" charset="0"/>
            </a:rPr>
            <a:t>Opieka nad cmentarzem w </a:t>
          </a:r>
          <a:r>
            <a:rPr lang="pl-PL" sz="1400" kern="1200" dirty="0" err="1">
              <a:latin typeface="Cambria" panose="02040503050406030204" pitchFamily="18" charset="0"/>
              <a:ea typeface="Cambria" panose="02040503050406030204" pitchFamily="18" charset="0"/>
            </a:rPr>
            <a:t>Gdańsku-Zaspie</a:t>
          </a:r>
          <a:endParaRPr lang="pl-PL" sz="14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460340" y="2569660"/>
        <a:ext cx="3670584" cy="2202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224C3-5C24-4EE5-8B4B-6E5607AF4DAC}" type="datetimeFigureOut">
              <a:rPr lang="pl-PL" smtClean="0"/>
              <a:t>24.12.2025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913A-DEF0-42E2-B1BD-AE5B1B8D76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7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913A-DEF0-42E2-B1BD-AE5B1B8D76DF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65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F1773B-1E16-F5B6-F958-C3CA9E2257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9769F61-7121-6903-DDD6-02652A2E9F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C225F56-EFC0-92E1-3A4B-AB954CD4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E7070D4-A02C-6C2A-687D-7801D0825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0029CA-FF91-DC76-A150-E0B3111D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897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FCAAAF-1629-5274-F5F9-BE918C90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962773A-3D6D-9D41-D31F-A03029A62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635B6F6-21DD-9C8A-E76F-E63DD8FF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6C659DA-F0AC-5736-1FA4-916216C7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EEE170-FAC3-4F6B-60B6-AAF4A014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47080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544F03-7440-CA2D-0936-2E336E257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88E3753-4DB5-AB5C-B122-F656C293B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D4F52F-97DB-9F5E-5147-221497E32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77A2D27-962D-8421-0FBC-8A1FAFE6E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5CB063-C208-DE13-D307-F30915C3A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6245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E86A95-A16A-6605-F24C-30571F55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094A77-5C74-F7BD-2320-71CCA9426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3F71D74-BC93-8E1C-B9C3-575800D1C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4708BA3-DD91-F8F9-74E2-979F6AC3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BF5DAC9-DEAD-7054-0F81-E7D3E76B3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250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DCAE28-2E7D-093A-F46C-27303C0A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65C6563-3A87-E6B0-164E-21277BC52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0A753C9-EC54-7667-6CD3-5DB69F23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51E5E7-A667-BB70-D297-BC380D2EA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E84C4A-C4D3-9D48-5C2D-9C005589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98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147C8B-22B9-E5CF-6CA0-F8A5290EF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8D4BBB-C4DD-4A04-CA49-4A2EA79620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275790-6931-961A-BCE7-D259E5A942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5CF66B-1E23-5566-232D-3D02AF951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F611B08-59F7-CEC0-38F2-8E3E47EA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C0DF954-E317-880C-E5C5-6AC3A552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14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42215E-11DF-1C6D-4462-2D4B065F0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514FA90-821A-4A17-B0B6-D5393D8C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1BAB01-B0D3-EC29-8743-61BAE0781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9B87B78-2A2D-963A-19BA-A2E5724CF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D58567C7-BB74-ADD9-95F4-9D29436D7A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7FAE048-274C-314D-229C-9A6D0D4DF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683A4B6-45AD-62D6-EF83-4115DE20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DE0E150A-62A7-7648-70D9-223676D2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30802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74E2ED-27ED-815B-96C5-11337F00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747C55B-9757-2826-ED34-CFECC739E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E1B35C-7B57-02CB-9C6A-83E65CD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02A1D0-22B2-1065-D2D5-3F3E4EA6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38546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DCEAE08-A44C-F90D-26D5-A0006D00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CFBB404-AA7F-23C3-0CF6-B6DAB7EE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F442EC4-C7EF-3C8B-F363-0D290555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7164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158D3-E6E9-145E-B904-0A9696F7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42B2C1-0B4A-4001-7348-314BA2D8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F60B5B3-76E1-E545-231C-EE5FC948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8E156BD-F96C-A328-4035-E6555EA3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7B090BD-9B80-93D1-232A-450CD7D2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913211-EF76-D137-120F-9F23E92D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8120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622C43-9451-73D9-9D15-E174853D0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9A3192-97FE-6739-C365-4DB44977B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355BE96-55F4-9BCF-CEF5-920676F27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38006EB-8014-8D5F-AC89-21D2429EB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AD18A8-A3C4-CA6B-2EDC-A90CA97A9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6578B5E-B5B2-7063-9956-3A852380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445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86E11F9-0CD2-C0DC-200A-423B422C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E697087-FB04-5892-62D8-4171DE24E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58A053B-AC4C-585F-E943-4B771C6025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2D923-2A85-47DA-9E12-9CDADE888F4B}" type="datetimeFigureOut">
              <a:rPr lang="pl-PL" smtClean="0"/>
              <a:t>24.12.2025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EB6D14-73C2-4886-6933-35A0E3ACC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A0E2EDC-9E18-B8D5-83D8-5D153ECF1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30D39-2117-480E-A430-6729DBCF36A5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971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aczynaspilka.pl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://www.wspieramykluby.pl/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02CE7A0-7AA5-411D-B604-E7C92C742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153" y="0"/>
            <a:ext cx="5455847" cy="68580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EDCA0F3A-2A02-5A92-0287-7E17B795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728663"/>
            <a:ext cx="2878428" cy="69514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8AFF00AE-780D-584A-E4C3-CBC71BBE36CB}"/>
              </a:ext>
            </a:extLst>
          </p:cNvPr>
          <p:cNvSpPr txBox="1"/>
          <p:nvPr/>
        </p:nvSpPr>
        <p:spPr>
          <a:xfrm>
            <a:off x="444809" y="3027196"/>
            <a:ext cx="7204762" cy="18774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Szkolenie w </a:t>
            </a:r>
            <a:r>
              <a:rPr lang="pl-PL" sz="2000" b="1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klubie piłkarskim </a:t>
            </a:r>
            <a:r>
              <a:rPr lang="pl-PL" sz="2000" b="1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 poziomie </a:t>
            </a:r>
          </a:p>
          <a:p>
            <a:r>
              <a:rPr lang="pl-PL" sz="2000" b="1" dirty="0">
                <a:solidFill>
                  <a:schemeClr val="bg1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złotej gwiazdki w ramach programu PZPN </a:t>
            </a:r>
          </a:p>
          <a:p>
            <a:r>
              <a:rPr lang="pl-PL" sz="2000" b="1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na przykładzie GKS Gedania 1922</a:t>
            </a:r>
          </a:p>
          <a:p>
            <a:endParaRPr lang="pl-PL" sz="4800" dirty="0">
              <a:solidFill>
                <a:srgbClr val="FAFBFF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r>
              <a:rPr lang="pl-PL" sz="14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dr Bartosz Dolański/ 15.12.2025</a:t>
            </a:r>
          </a:p>
        </p:txBody>
      </p:sp>
    </p:spTree>
    <p:extLst>
      <p:ext uri="{BB962C8B-B14F-4D97-AF65-F5344CB8AC3E}">
        <p14:creationId xmlns:p14="http://schemas.microsoft.com/office/powerpoint/2010/main" val="38714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0"/>
    </mc:Choice>
    <mc:Fallback xmlns="">
      <p:transition spd="slow" advTm="171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F9CE82-D376-8EF1-5782-222D78461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3451C0C-2EB7-2758-8A10-D93B0F854C65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09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26A6C42-78F8-4D48-3AD2-A27F2C1DBF6A}"/>
              </a:ext>
            </a:extLst>
          </p:cNvPr>
          <p:cNvSpPr/>
          <p:nvPr/>
        </p:nvSpPr>
        <p:spPr>
          <a:xfrm>
            <a:off x="4656137" y="728662"/>
            <a:ext cx="6662584" cy="5400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749FEAC-29E8-5362-9471-FAB7AD5CECB4}"/>
              </a:ext>
            </a:extLst>
          </p:cNvPr>
          <p:cNvSpPr txBox="1"/>
          <p:nvPr/>
        </p:nvSpPr>
        <p:spPr>
          <a:xfrm>
            <a:off x="5017932" y="1089025"/>
            <a:ext cx="57569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Korzyści z programu certyfikacji dla klubu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1AA1419-D061-4412-AAA7-ABDA22FB08DB}"/>
              </a:ext>
            </a:extLst>
          </p:cNvPr>
          <p:cNvSpPr txBox="1"/>
          <p:nvPr/>
        </p:nvSpPr>
        <p:spPr>
          <a:xfrm>
            <a:off x="4909513" y="2271210"/>
            <a:ext cx="619294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4. Prowadzenie zajęć na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spełniających standardy unifikacji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PZPN boiskach oraz dysponowanie przez szkoleniowca odpowiednim sprzętem treningowym; 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5.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Korzystanie ze wskazówek doświadczonej kadry trenerów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monitorujących odnośnie m.in. tworzenia programu szkolenia, planu treningowego, konspektów treningowych czy filarów szkolenia w codziennej pracy.</a:t>
            </a:r>
          </a:p>
        </p:txBody>
      </p:sp>
      <p:sp>
        <p:nvSpPr>
          <p:cNvPr id="9" name="AutoShape 10" descr="Obraz znaleziony dla: ministerstwo sportu i turystyki">
            <a:extLst>
              <a:ext uri="{FF2B5EF4-FFF2-40B4-BE49-F238E27FC236}">
                <a16:creationId xmlns:a16="http://schemas.microsoft.com/office/drawing/2014/main" id="{EA14A716-F08E-9FDD-20DB-673987D699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6" name="Picture 2" descr="Złoty Certyfikat dla Gedanii 1922 - Klub Sportowy Gedania 1922">
            <a:extLst>
              <a:ext uri="{FF2B5EF4-FFF2-40B4-BE49-F238E27FC236}">
                <a16:creationId xmlns:a16="http://schemas.microsoft.com/office/drawing/2014/main" id="{891F66F0-913F-8E75-393F-9F6DC158A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8" y="1581467"/>
            <a:ext cx="4314188" cy="35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4"/>
    </mc:Choice>
    <mc:Fallback xmlns="">
      <p:transition spd="slow" advTm="3375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9F9F3-2010-AB54-1873-A62C82F86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E5CF5BA-86BA-3BEF-E829-F1E0E137A1D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10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D247171-6161-4011-F058-21485AD054B7}"/>
              </a:ext>
            </a:extLst>
          </p:cNvPr>
          <p:cNvSpPr/>
          <p:nvPr/>
        </p:nvSpPr>
        <p:spPr>
          <a:xfrm>
            <a:off x="874713" y="728663"/>
            <a:ext cx="666258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F85535BD-2FB9-0C6C-7834-492A13F64A11}"/>
              </a:ext>
            </a:extLst>
          </p:cNvPr>
          <p:cNvGrpSpPr/>
          <p:nvPr/>
        </p:nvGrpSpPr>
        <p:grpSpPr>
          <a:xfrm>
            <a:off x="1236505" y="1774265"/>
            <a:ext cx="5912340" cy="3586470"/>
            <a:chOff x="1236505" y="1089025"/>
            <a:chExt cx="5912340" cy="3586470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8A171058-7F3B-9D40-7AF2-72BE5236EAA1}"/>
                </a:ext>
              </a:extLst>
            </p:cNvPr>
            <p:cNvSpPr txBox="1"/>
            <p:nvPr/>
          </p:nvSpPr>
          <p:spPr>
            <a:xfrm>
              <a:off x="1236507" y="1089025"/>
              <a:ext cx="4860925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Kryteria certyfikacji – </a:t>
              </a:r>
              <a:r>
                <a:rPr lang="pl-PL" sz="3200" dirty="0">
                  <a:solidFill>
                    <a:srgbClr val="FFC000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poziom złoty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71EDACE2-762C-A7FB-498F-70C53947E0EE}"/>
                </a:ext>
              </a:extLst>
            </p:cNvPr>
            <p:cNvSpPr txBox="1"/>
            <p:nvPr/>
          </p:nvSpPr>
          <p:spPr>
            <a:xfrm>
              <a:off x="1236505" y="2459504"/>
              <a:ext cx="5912340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Sztab szkoleniowy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Trener koordynator z licencją minimum UEFA A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I trener z licencją minimum UEFA B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(Orlik i Młodzik) lub minimum UEFA C (Skrzat i Żak)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II trener powyżej 12 zawodników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 drużynie z licencją minimum UEFA C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Weryfikacja trenerów w KRK oraz Rejestrze Sprawców Przestępstw na Tle Seksualnym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Umowy ze wszystkimi członkami sztabu szkoleniowego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Opieka lekarza oraz fizjoterapeuty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minimum raz w tygodniu dla każdego zawodnika</a:t>
              </a:r>
            </a:p>
          </p:txBody>
        </p:sp>
      </p:grpSp>
      <p:pic>
        <p:nvPicPr>
          <p:cNvPr id="6" name="Obraz 5" descr="Obraz zawierający osoba, ubrania, sport, grupa&#10;&#10;Zawartość wygenerowana przez AI może być niepoprawna.">
            <a:extLst>
              <a:ext uri="{FF2B5EF4-FFF2-40B4-BE49-F238E27FC236}">
                <a16:creationId xmlns:a16="http://schemas.microsoft.com/office/drawing/2014/main" id="{B48859D2-22EA-052E-B504-BDBE86A06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08" y="882231"/>
            <a:ext cx="4187030" cy="2546769"/>
          </a:xfrm>
          <a:prstGeom prst="rect">
            <a:avLst/>
          </a:prstGeom>
        </p:spPr>
      </p:pic>
      <p:pic>
        <p:nvPicPr>
          <p:cNvPr id="9218" name="Picture 2" descr="Brak dostępnego opisu zdjęcia.">
            <a:extLst>
              <a:ext uri="{FF2B5EF4-FFF2-40B4-BE49-F238E27FC236}">
                <a16:creationId xmlns:a16="http://schemas.microsoft.com/office/drawing/2014/main" id="{5E53858F-6B91-1B6E-9375-667644BE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11" y="3534344"/>
            <a:ext cx="4137927" cy="259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5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36"/>
    </mc:Choice>
    <mc:Fallback xmlns="">
      <p:transition spd="slow" advTm="11783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DC73F9-DBE6-1A99-8F24-DCAF9945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5D2A694-1BCE-8B47-E1C9-28726F1DBF0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11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7379726-B93B-29CD-8539-93C817F72A53}"/>
              </a:ext>
            </a:extLst>
          </p:cNvPr>
          <p:cNvSpPr/>
          <p:nvPr/>
        </p:nvSpPr>
        <p:spPr>
          <a:xfrm>
            <a:off x="874713" y="728663"/>
            <a:ext cx="666258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731239DD-0639-076C-9940-481A820C918D}"/>
              </a:ext>
            </a:extLst>
          </p:cNvPr>
          <p:cNvGrpSpPr/>
          <p:nvPr/>
        </p:nvGrpSpPr>
        <p:grpSpPr>
          <a:xfrm>
            <a:off x="1236505" y="1774265"/>
            <a:ext cx="5912340" cy="3371027"/>
            <a:chOff x="1236505" y="1089025"/>
            <a:chExt cx="5912340" cy="3371027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9A0A33DE-7322-519D-AC9A-28DE426F331C}"/>
                </a:ext>
              </a:extLst>
            </p:cNvPr>
            <p:cNvSpPr txBox="1"/>
            <p:nvPr/>
          </p:nvSpPr>
          <p:spPr>
            <a:xfrm>
              <a:off x="1236507" y="1089025"/>
              <a:ext cx="4860925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Kryteria certyfikacji – </a:t>
              </a:r>
              <a:r>
                <a:rPr lang="pl-PL" sz="3200" dirty="0">
                  <a:solidFill>
                    <a:srgbClr val="FFC000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poziom złoty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4B5B4CDC-A27F-5FC9-2A1A-2EBFE043EEB8}"/>
                </a:ext>
              </a:extLst>
            </p:cNvPr>
            <p:cNvSpPr txBox="1"/>
            <p:nvPr/>
          </p:nvSpPr>
          <p:spPr>
            <a:xfrm>
              <a:off x="1236505" y="2459504"/>
              <a:ext cx="5912340" cy="20005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b="1" dirty="0">
                  <a:latin typeface="Cambria" panose="02040503050406030204" pitchFamily="18" charset="0"/>
                  <a:ea typeface="Cambria" panose="02040503050406030204" pitchFamily="18" charset="0"/>
                </a:rPr>
                <a:t>Drużyny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Minimum 7 drużyn chłopięcych i 1 dziewczęca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(minimum 4 drużyny w szkółce dziewczęcej)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Maksymalnie 24 zawodników w drużynie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Maksymalna różnica wieku między najmłodszym a najstarszym w drużynie (3 lata chłopcy /4 lata dziewczynki)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Określona liczba treningów w tygodniu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 zależności od kategorii wiekowej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Określona liczba meczów w miesiącu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 zależności od kategorii wiekowej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Obowiązek trenowania przez połowę okresu ferii zimowych oraz wakacji</a:t>
              </a:r>
            </a:p>
          </p:txBody>
        </p:sp>
      </p:grpSp>
      <p:pic>
        <p:nvPicPr>
          <p:cNvPr id="1026" name="Picture 2" descr="Zajawka, emocje i rodzinna atmosfera - zakończenie sezonu 2024/2025 w  Gedanii 1922 - Klub Sportowy Gedania 1922">
            <a:extLst>
              <a:ext uri="{FF2B5EF4-FFF2-40B4-BE49-F238E27FC236}">
                <a16:creationId xmlns:a16="http://schemas.microsoft.com/office/drawing/2014/main" id="{F8443DA6-90CC-3E60-2D5B-8698CC8E9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37" y="728662"/>
            <a:ext cx="4292343" cy="262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kcja żeńska - Klub Sportowy Gedania 1922">
            <a:extLst>
              <a:ext uri="{FF2B5EF4-FFF2-40B4-BE49-F238E27FC236}">
                <a16:creationId xmlns:a16="http://schemas.microsoft.com/office/drawing/2014/main" id="{5F21A88E-967E-96E2-1DF8-A688C13D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37" y="3428999"/>
            <a:ext cx="4292344" cy="262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4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4"/>
    </mc:Choice>
    <mc:Fallback xmlns="">
      <p:transition spd="slow" advTm="3985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D25669-32FD-170A-3CA5-FA32412A2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5F60F86-7F9C-71E5-0348-CB293F8E7BA3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9363E38-7573-1C16-8026-00DE1484F0F0}"/>
              </a:ext>
            </a:extLst>
          </p:cNvPr>
          <p:cNvSpPr/>
          <p:nvPr/>
        </p:nvSpPr>
        <p:spPr>
          <a:xfrm>
            <a:off x="874713" y="728663"/>
            <a:ext cx="666258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4BCE269-D819-0CBC-59A9-D124306DBAC8}"/>
              </a:ext>
            </a:extLst>
          </p:cNvPr>
          <p:cNvGrpSpPr/>
          <p:nvPr/>
        </p:nvGrpSpPr>
        <p:grpSpPr>
          <a:xfrm>
            <a:off x="1236505" y="1774265"/>
            <a:ext cx="5912340" cy="2509252"/>
            <a:chOff x="1236505" y="1089025"/>
            <a:chExt cx="5912340" cy="2509252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A0D53A30-0BFC-BC18-7CA6-88815295E8DD}"/>
                </a:ext>
              </a:extLst>
            </p:cNvPr>
            <p:cNvSpPr txBox="1"/>
            <p:nvPr/>
          </p:nvSpPr>
          <p:spPr>
            <a:xfrm>
              <a:off x="1236507" y="1089025"/>
              <a:ext cx="4860925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Kryteria certyfikacji – </a:t>
              </a:r>
              <a:r>
                <a:rPr lang="pl-PL" sz="3200" dirty="0">
                  <a:solidFill>
                    <a:srgbClr val="FFC000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poziom złoty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116E732B-BEF3-F489-0426-E27D25710FC8}"/>
                </a:ext>
              </a:extLst>
            </p:cNvPr>
            <p:cNvSpPr txBox="1"/>
            <p:nvPr/>
          </p:nvSpPr>
          <p:spPr>
            <a:xfrm>
              <a:off x="1236505" y="2459504"/>
              <a:ext cx="5912340" cy="11387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b="1" dirty="0">
                  <a:latin typeface="Cambria" panose="02040503050406030204" pitchFamily="18" charset="0"/>
                  <a:ea typeface="Cambria" panose="02040503050406030204" pitchFamily="18" charset="0"/>
                </a:rPr>
                <a:t>Obiekty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Dokument potwierdzający uprawnienie do korzystania ze wszystkich obiektów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Szatnia z toaletami</a:t>
              </a:r>
            </a:p>
            <a:p>
              <a:r>
                <a:rPr lang="pl-PL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Konkretne wymiary boiska </a:t>
              </a:r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w zależności od kategorii wiekowej</a:t>
              </a:r>
            </a:p>
          </p:txBody>
        </p:sp>
      </p:grpSp>
      <p:pic>
        <p:nvPicPr>
          <p:cNvPr id="2050" name="Picture 2" descr="OBIEKTY SPORTOWE - Szkoła Mistrzostwa Sportowego Gedania 1922">
            <a:extLst>
              <a:ext uri="{FF2B5EF4-FFF2-40B4-BE49-F238E27FC236}">
                <a16:creationId xmlns:a16="http://schemas.microsoft.com/office/drawing/2014/main" id="{A12C30DB-BF70-FBC5-788C-39B0730A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415" y="3609834"/>
            <a:ext cx="4300903" cy="251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BIEKTY SPORTOWE - Szkoła Mistrzostwa Sportowego Gedania 1922">
            <a:extLst>
              <a:ext uri="{FF2B5EF4-FFF2-40B4-BE49-F238E27FC236}">
                <a16:creationId xmlns:a16="http://schemas.microsoft.com/office/drawing/2014/main" id="{C0F15E01-B834-9F41-56D3-68FB508C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22" y="728662"/>
            <a:ext cx="4290395" cy="27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56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1"/>
    </mc:Choice>
    <mc:Fallback xmlns="">
      <p:transition spd="slow" advTm="4031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B2925-2D6E-FB63-BD54-83E1C88F2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F6BC267-85CB-A0AA-C429-9D5C182835D8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13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DFBAB78-4FCB-9D4D-29BA-6C0DC3801829}"/>
              </a:ext>
            </a:extLst>
          </p:cNvPr>
          <p:cNvSpPr/>
          <p:nvPr/>
        </p:nvSpPr>
        <p:spPr>
          <a:xfrm>
            <a:off x="874713" y="728663"/>
            <a:ext cx="6662584" cy="540067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70DE9030-335E-D0B5-C0E0-CB5EEC17431E}"/>
              </a:ext>
            </a:extLst>
          </p:cNvPr>
          <p:cNvGrpSpPr/>
          <p:nvPr/>
        </p:nvGrpSpPr>
        <p:grpSpPr>
          <a:xfrm>
            <a:off x="1236505" y="1774265"/>
            <a:ext cx="5912340" cy="1862922"/>
            <a:chOff x="1236505" y="1089025"/>
            <a:chExt cx="5912340" cy="1862922"/>
          </a:xfrm>
        </p:grpSpPr>
        <p:sp>
          <p:nvSpPr>
            <p:cNvPr id="3" name="pole tekstowe 2">
              <a:extLst>
                <a:ext uri="{FF2B5EF4-FFF2-40B4-BE49-F238E27FC236}">
                  <a16:creationId xmlns:a16="http://schemas.microsoft.com/office/drawing/2014/main" id="{F3059D2C-158A-CAEB-B096-13072AC1AF90}"/>
                </a:ext>
              </a:extLst>
            </p:cNvPr>
            <p:cNvSpPr txBox="1"/>
            <p:nvPr/>
          </p:nvSpPr>
          <p:spPr>
            <a:xfrm>
              <a:off x="1236507" y="1089025"/>
              <a:ext cx="4860925" cy="9848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pl-PL" sz="3200" dirty="0">
                  <a:solidFill>
                    <a:srgbClr val="375AF6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Kryteria certyfikacji – </a:t>
              </a:r>
              <a:r>
                <a:rPr lang="pl-PL" sz="3200" dirty="0">
                  <a:solidFill>
                    <a:srgbClr val="FFC000"/>
                  </a:solidFill>
                  <a:latin typeface="Poppins SemiBold" panose="00000700000000000000" pitchFamily="2" charset="-18"/>
                  <a:cs typeface="Poppins SemiBold" panose="00000700000000000000" pitchFamily="2" charset="-18"/>
                </a:rPr>
                <a:t>poziom złoty</a:t>
              </a:r>
            </a:p>
          </p:txBody>
        </p:sp>
        <p:sp>
          <p:nvSpPr>
            <p:cNvPr id="4" name="pole tekstowe 3">
              <a:extLst>
                <a:ext uri="{FF2B5EF4-FFF2-40B4-BE49-F238E27FC236}">
                  <a16:creationId xmlns:a16="http://schemas.microsoft.com/office/drawing/2014/main" id="{F904B99B-266A-296F-3D4B-9CB8553BB8FD}"/>
                </a:ext>
              </a:extLst>
            </p:cNvPr>
            <p:cNvSpPr txBox="1"/>
            <p:nvPr/>
          </p:nvSpPr>
          <p:spPr>
            <a:xfrm>
              <a:off x="1236505" y="2459504"/>
              <a:ext cx="591234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pl-PL" b="1" dirty="0">
                  <a:latin typeface="Cambria" panose="02040503050406030204" pitchFamily="18" charset="0"/>
                  <a:ea typeface="Cambria" panose="02040503050406030204" pitchFamily="18" charset="0"/>
                </a:rPr>
                <a:t>Program szkolenia</a:t>
              </a:r>
            </a:p>
            <a:p>
              <a:r>
                <a:rPr lang="pl-PL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Autorski Program szkolenia</a:t>
              </a:r>
            </a:p>
          </p:txBody>
        </p:sp>
      </p:grpSp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4291D534-BE80-6262-F900-323A6801D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52425"/>
              </p:ext>
            </p:extLst>
          </p:nvPr>
        </p:nvGraphicFramePr>
        <p:xfrm>
          <a:off x="7712165" y="728663"/>
          <a:ext cx="3816958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3723" imgH="6415677" progId="AcroExch.Document.DC">
                  <p:embed/>
                </p:oleObj>
              </mc:Choice>
              <mc:Fallback>
                <p:oleObj name="Acrobat Document" r:id="rId2" imgW="4533723" imgH="6415677" progId="AcroExch.Document.DC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4291D534-BE80-6262-F900-323A6801D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12165" y="728663"/>
                        <a:ext cx="3816958" cy="5400675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8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1"/>
    </mc:Choice>
    <mc:Fallback xmlns="">
      <p:transition spd="slow" advTm="2134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D417D7-966B-0857-998E-6F00E06AD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ostokąt 42">
            <a:extLst>
              <a:ext uri="{FF2B5EF4-FFF2-40B4-BE49-F238E27FC236}">
                <a16:creationId xmlns:a16="http://schemas.microsoft.com/office/drawing/2014/main" id="{E5F5867E-377F-6C85-AE26-831E9C40A249}"/>
              </a:ext>
            </a:extLst>
          </p:cNvPr>
          <p:cNvSpPr/>
          <p:nvPr/>
        </p:nvSpPr>
        <p:spPr>
          <a:xfrm>
            <a:off x="8158716" y="3428998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Sztab szkoleniowy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I Trener UEFA C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24 zawodników </a:t>
            </a:r>
          </a:p>
          <a:p>
            <a:pPr algn="ctr"/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 Trenera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0B4FCB1E-6BE3-EBF9-73E7-D958D215C215}"/>
              </a:ext>
            </a:extLst>
          </p:cNvPr>
          <p:cNvSpPr/>
          <p:nvPr/>
        </p:nvSpPr>
        <p:spPr>
          <a:xfrm>
            <a:off x="4591773" y="3428998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Sztab szkoleniowy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I Trener UEFA B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16 zawodników </a:t>
            </a:r>
          </a:p>
          <a:p>
            <a:pPr algn="ctr"/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 Trenera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D698E36-CCD5-1564-A0E1-D9D2DD86A4A2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14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83165C42-52FF-D6AD-CA96-DD4113D4A7A8}"/>
              </a:ext>
            </a:extLst>
          </p:cNvPr>
          <p:cNvSpPr/>
          <p:nvPr/>
        </p:nvSpPr>
        <p:spPr>
          <a:xfrm>
            <a:off x="874713" y="3429000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Sztab szkoleniowy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I Trener UEFA B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12 zawodników </a:t>
            </a:r>
          </a:p>
          <a:p>
            <a:pPr algn="ctr"/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 Trenera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3076" name="Picture 4" descr="Srebrny certyfikat PZPN – Westovia.pl">
            <a:extLst>
              <a:ext uri="{FF2B5EF4-FFF2-40B4-BE49-F238E27FC236}">
                <a16:creationId xmlns:a16="http://schemas.microsoft.com/office/drawing/2014/main" id="{F0B8CBB6-CA9E-60C4-0A77-4BDA99CD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95" y="825052"/>
            <a:ext cx="2452928" cy="24281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łoty-certyfikat - Szkółka Piłki Nożnej dla Dzieci - Akademia Futbolu">
            <a:extLst>
              <a:ext uri="{FF2B5EF4-FFF2-40B4-BE49-F238E27FC236}">
                <a16:creationId xmlns:a16="http://schemas.microsoft.com/office/drawing/2014/main" id="{121BBFB1-5BE4-3C66-3733-04B01DD6E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42" y="825051"/>
            <a:ext cx="2428111" cy="24281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lub Piłkarski Polonia Bydgoszcz - Certyfikacja PZPN - Mamy To! -">
            <a:extLst>
              <a:ext uri="{FF2B5EF4-FFF2-40B4-BE49-F238E27FC236}">
                <a16:creationId xmlns:a16="http://schemas.microsoft.com/office/drawing/2014/main" id="{C34D5203-427E-89CD-2392-BCFAA41E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194" y="825051"/>
            <a:ext cx="2414864" cy="2376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7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08"/>
    </mc:Choice>
    <mc:Fallback xmlns="">
      <p:transition spd="slow" advTm="5800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864D47-E08B-7DE2-27AB-D30750379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ostokąt 42">
            <a:extLst>
              <a:ext uri="{FF2B5EF4-FFF2-40B4-BE49-F238E27FC236}">
                <a16:creationId xmlns:a16="http://schemas.microsoft.com/office/drawing/2014/main" id="{62A8B2A5-6D7B-3C06-4176-705BB8E9DA05}"/>
              </a:ext>
            </a:extLst>
          </p:cNvPr>
          <p:cNvSpPr/>
          <p:nvPr/>
        </p:nvSpPr>
        <p:spPr>
          <a:xfrm>
            <a:off x="8158716" y="3428998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Drużyny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Minimum 3 drużyny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Młodzik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Orlik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Żak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Skrzat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C0991ED1-8742-AD39-0606-0FC27D071211}"/>
              </a:ext>
            </a:extLst>
          </p:cNvPr>
          <p:cNvSpPr/>
          <p:nvPr/>
        </p:nvSpPr>
        <p:spPr>
          <a:xfrm>
            <a:off x="4591773" y="3428998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Drużyny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Minimum 5 drużyn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Młodzik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Orlik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Żak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Skrzat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FA602B8-D1A5-07CC-496D-F970A741A50B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15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85FAD24-E1B0-82CF-938A-4E0A9D3C9855}"/>
              </a:ext>
            </a:extLst>
          </p:cNvPr>
          <p:cNvSpPr/>
          <p:nvPr/>
        </p:nvSpPr>
        <p:spPr>
          <a:xfrm>
            <a:off x="874713" y="3429000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Drużyny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Minimum 8 drużyn (w tym 1 dziewczęca)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4 treningi w kategorii Młodzik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Orlik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Żak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Skrzat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3076" name="Picture 4" descr="Srebrny certyfikat PZPN – Westovia.pl">
            <a:extLst>
              <a:ext uri="{FF2B5EF4-FFF2-40B4-BE49-F238E27FC236}">
                <a16:creationId xmlns:a16="http://schemas.microsoft.com/office/drawing/2014/main" id="{58E30185-04ED-0E0C-DF33-120E5373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95" y="825052"/>
            <a:ext cx="2452928" cy="24281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łoty-certyfikat - Szkółka Piłki Nożnej dla Dzieci - Akademia Futbolu">
            <a:extLst>
              <a:ext uri="{FF2B5EF4-FFF2-40B4-BE49-F238E27FC236}">
                <a16:creationId xmlns:a16="http://schemas.microsoft.com/office/drawing/2014/main" id="{A63F602B-DCE9-2FE7-D8EA-C54869A9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42" y="825051"/>
            <a:ext cx="2428111" cy="24281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lub Piłkarski Polonia Bydgoszcz - Certyfikacja PZPN - Mamy To! -">
            <a:extLst>
              <a:ext uri="{FF2B5EF4-FFF2-40B4-BE49-F238E27FC236}">
                <a16:creationId xmlns:a16="http://schemas.microsoft.com/office/drawing/2014/main" id="{11405C3A-A97D-ADFF-A593-8D5D24DB0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182" y="876362"/>
            <a:ext cx="2452928" cy="2376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3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4"/>
    </mc:Choice>
    <mc:Fallback xmlns="">
      <p:transition spd="slow" advTm="346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D1EB3B-9705-6F68-293B-63A5464B8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3C9A2E4-FD50-AA83-A155-47C916236AD7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16</a:t>
            </a:r>
          </a:p>
        </p:txBody>
      </p:sp>
      <p:sp>
        <p:nvSpPr>
          <p:cNvPr id="2" name="AutoShape 2" descr="Obraz znaleziony dla: Zielona gwiazdka pzpn">
            <a:extLst>
              <a:ext uri="{FF2B5EF4-FFF2-40B4-BE49-F238E27FC236}">
                <a16:creationId xmlns:a16="http://schemas.microsoft.com/office/drawing/2014/main" id="{259AF735-B6AE-F941-D1B4-627A005BA5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48" name="Picture 4" descr="Rejestracja w pzpn - instrukcja">
            <a:extLst>
              <a:ext uri="{FF2B5EF4-FFF2-40B4-BE49-F238E27FC236}">
                <a16:creationId xmlns:a16="http://schemas.microsoft.com/office/drawing/2014/main" id="{FB8B295C-2CC2-0C6F-8244-E9FE30BC6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26" y="1814190"/>
            <a:ext cx="2754325" cy="26194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BA09EB78-F7E4-E299-0736-DD1D2862ECFA}"/>
              </a:ext>
            </a:extLst>
          </p:cNvPr>
          <p:cNvSpPr/>
          <p:nvPr/>
        </p:nvSpPr>
        <p:spPr>
          <a:xfrm>
            <a:off x="4129704" y="228600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Sztab szkoleniowy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I Trener UEFA C</a:t>
            </a:r>
          </a:p>
          <a:p>
            <a:pPr algn="ctr"/>
            <a:r>
              <a:rPr lang="pl-PL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Dowolna liczba zawodników </a:t>
            </a:r>
          </a:p>
          <a:p>
            <a:pPr algn="ctr"/>
            <a:r>
              <a:rPr lang="pl-PL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 Trenera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E7B8F81-39B8-6B43-F1B9-3E781FE51998}"/>
              </a:ext>
            </a:extLst>
          </p:cNvPr>
          <p:cNvSpPr/>
          <p:nvPr/>
        </p:nvSpPr>
        <p:spPr>
          <a:xfrm>
            <a:off x="4129704" y="3360759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Drużyny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Minimum 1 drużyna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Młodzik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3 treningi w kategorii Orlik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Żak</a:t>
            </a:r>
          </a:p>
          <a:p>
            <a:pPr algn="ctr"/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2 treningi w kategorii Skrzat</a:t>
            </a: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A6FBDB7-C703-1DFE-CA5D-3E3B49FCE2D5}"/>
              </a:ext>
            </a:extLst>
          </p:cNvPr>
          <p:cNvSpPr/>
          <p:nvPr/>
        </p:nvSpPr>
        <p:spPr>
          <a:xfrm>
            <a:off x="7922896" y="1875428"/>
            <a:ext cx="3158571" cy="270033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540000" rIns="360000" bIns="180000" rtlCol="0" anchor="ctr"/>
          <a:lstStyle/>
          <a:p>
            <a:pPr algn="ctr"/>
            <a:r>
              <a:rPr lang="pl-PL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Program szkolenia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Nie konieczny</a:t>
            </a:r>
          </a:p>
          <a:p>
            <a:pPr algn="ctr"/>
            <a:r>
              <a:rPr lang="pl-PL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Konspekt/plan treningu - nie</a:t>
            </a:r>
            <a:endParaRPr lang="pl-PL" sz="14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Poppins SemiBold" panose="00000700000000000000" pitchFamily="2" charset="-18"/>
            </a:endParaRPr>
          </a:p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300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81"/>
    </mc:Choice>
    <mc:Fallback xmlns="">
      <p:transition spd="slow" advTm="3798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5126-D020-908B-ACE2-FD97474C4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544D4C2-74FA-B99B-C048-1B3069CB2147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17</a:t>
            </a:r>
          </a:p>
        </p:txBody>
      </p:sp>
      <p:sp>
        <p:nvSpPr>
          <p:cNvPr id="2" name="AutoShape 2" descr="Obraz znaleziony dla: Zielona gwiazdka pzpn">
            <a:extLst>
              <a:ext uri="{FF2B5EF4-FFF2-40B4-BE49-F238E27FC236}">
                <a16:creationId xmlns:a16="http://schemas.microsoft.com/office/drawing/2014/main" id="{BC70165C-0E21-BE3E-341F-867805A6E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5059AE8F-553D-26A1-DF7A-0BFC4BEAE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593204"/>
              </p:ext>
            </p:extLst>
          </p:nvPr>
        </p:nvGraphicFramePr>
        <p:xfrm>
          <a:off x="734885" y="392722"/>
          <a:ext cx="10583837" cy="6066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8622">
                  <a:extLst>
                    <a:ext uri="{9D8B030D-6E8A-4147-A177-3AD203B41FA5}">
                      <a16:colId xmlns:a16="http://schemas.microsoft.com/office/drawing/2014/main" val="2998876177"/>
                    </a:ext>
                  </a:extLst>
                </a:gridCol>
                <a:gridCol w="1662127">
                  <a:extLst>
                    <a:ext uri="{9D8B030D-6E8A-4147-A177-3AD203B41FA5}">
                      <a16:colId xmlns:a16="http://schemas.microsoft.com/office/drawing/2014/main" val="991299606"/>
                    </a:ext>
                  </a:extLst>
                </a:gridCol>
                <a:gridCol w="1663272">
                  <a:extLst>
                    <a:ext uri="{9D8B030D-6E8A-4147-A177-3AD203B41FA5}">
                      <a16:colId xmlns:a16="http://schemas.microsoft.com/office/drawing/2014/main" val="1783666457"/>
                    </a:ext>
                  </a:extLst>
                </a:gridCol>
                <a:gridCol w="1663272">
                  <a:extLst>
                    <a:ext uri="{9D8B030D-6E8A-4147-A177-3AD203B41FA5}">
                      <a16:colId xmlns:a16="http://schemas.microsoft.com/office/drawing/2014/main" val="3225625217"/>
                    </a:ext>
                  </a:extLst>
                </a:gridCol>
                <a:gridCol w="1663272">
                  <a:extLst>
                    <a:ext uri="{9D8B030D-6E8A-4147-A177-3AD203B41FA5}">
                      <a16:colId xmlns:a16="http://schemas.microsoft.com/office/drawing/2014/main" val="3623269216"/>
                    </a:ext>
                  </a:extLst>
                </a:gridCol>
                <a:gridCol w="1663272">
                  <a:extLst>
                    <a:ext uri="{9D8B030D-6E8A-4147-A177-3AD203B41FA5}">
                      <a16:colId xmlns:a16="http://schemas.microsoft.com/office/drawing/2014/main" val="1857563508"/>
                    </a:ext>
                  </a:extLst>
                </a:gridCol>
              </a:tblGrid>
              <a:tr h="58545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Skrzat – </a:t>
                      </a:r>
                      <a:r>
                        <a:rPr lang="pl-PL" sz="1800" dirty="0" err="1">
                          <a:effectLst/>
                        </a:rPr>
                        <a:t>mikrocykl</a:t>
                      </a:r>
                      <a:r>
                        <a:rPr lang="pl-PL" sz="1800" dirty="0">
                          <a:effectLst/>
                        </a:rPr>
                        <a:t> dwutygodniowy – trening 60 minutowy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4718866"/>
                  </a:ext>
                </a:extLst>
              </a:tr>
              <a:tr h="11214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 </a:t>
                      </a:r>
                      <a:endParaRPr lang="pl-PL" sz="11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Czas  treningów 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przed treningiem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25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64609585"/>
                  </a:ext>
                </a:extLst>
              </a:tr>
              <a:tr h="92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1 trening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czynności organizacyjne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sprawność fizyczna ogólna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technika specjalna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gry – trener lub asystent uczestniczy w grze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Czas do dyspozycji trenera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02749385"/>
                  </a:ext>
                </a:extLst>
              </a:tr>
              <a:tr h="92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2 trening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czynności organizacyjne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sprawność fizyczna ogólna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technika specjalna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gry – trener obserwuje i stosuje coaching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Czas do dyspozycji trenera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831840"/>
                  </a:ext>
                </a:extLst>
              </a:tr>
              <a:tr h="92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3 trening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czynności organizacyjne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sprawność fizyczna ogólna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technika specjalna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gry – trener lub asystent uczestniczy w grze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Czas do dyspozycji trenera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87225815"/>
                  </a:ext>
                </a:extLst>
              </a:tr>
              <a:tr h="926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4 trening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czynności organizacyjne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sprawność fizyczna ogólna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>
                          <a:effectLst/>
                        </a:rPr>
                        <a:t>technika specjalna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gry – trener obserwuje i stosuje coaching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Czas do dyspozycji trenera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75144912"/>
                  </a:ext>
                </a:extLst>
              </a:tr>
              <a:tr h="65365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610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2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72"/>
    </mc:Choice>
    <mc:Fallback xmlns="">
      <p:transition spd="slow" advTm="57672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51CA62-A4CA-2BC7-963A-720C8FB5F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6A4CE8-D4B7-D19C-6A6D-A16CD531BF95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18</a:t>
            </a:r>
          </a:p>
        </p:txBody>
      </p:sp>
      <p:sp>
        <p:nvSpPr>
          <p:cNvPr id="2" name="AutoShape 2" descr="Obraz znaleziony dla: Zielona gwiazdka pzpn">
            <a:extLst>
              <a:ext uri="{FF2B5EF4-FFF2-40B4-BE49-F238E27FC236}">
                <a16:creationId xmlns:a16="http://schemas.microsoft.com/office/drawing/2014/main" id="{A949C1F8-A14B-AF37-7CA8-7C8452C8D8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9D00947E-542C-EF4B-0750-F6CDFE442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032049"/>
              </p:ext>
            </p:extLst>
          </p:nvPr>
        </p:nvGraphicFramePr>
        <p:xfrm>
          <a:off x="805217" y="395785"/>
          <a:ext cx="10513503" cy="6107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545">
                  <a:extLst>
                    <a:ext uri="{9D8B030D-6E8A-4147-A177-3AD203B41FA5}">
                      <a16:colId xmlns:a16="http://schemas.microsoft.com/office/drawing/2014/main" val="1670230089"/>
                    </a:ext>
                  </a:extLst>
                </a:gridCol>
                <a:gridCol w="1651078">
                  <a:extLst>
                    <a:ext uri="{9D8B030D-6E8A-4147-A177-3AD203B41FA5}">
                      <a16:colId xmlns:a16="http://schemas.microsoft.com/office/drawing/2014/main" val="2514545084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642587596"/>
                    </a:ext>
                  </a:extLst>
                </a:gridCol>
                <a:gridCol w="826110">
                  <a:extLst>
                    <a:ext uri="{9D8B030D-6E8A-4147-A177-3AD203B41FA5}">
                      <a16:colId xmlns:a16="http://schemas.microsoft.com/office/drawing/2014/main" val="2079732686"/>
                    </a:ext>
                  </a:extLst>
                </a:gridCol>
                <a:gridCol w="826110">
                  <a:extLst>
                    <a:ext uri="{9D8B030D-6E8A-4147-A177-3AD203B41FA5}">
                      <a16:colId xmlns:a16="http://schemas.microsoft.com/office/drawing/2014/main" val="2048915838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481294162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396161808"/>
                    </a:ext>
                  </a:extLst>
                </a:gridCol>
              </a:tblGrid>
              <a:tr h="65794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600" dirty="0">
                          <a:effectLst/>
                        </a:rPr>
                        <a:t>Żak – </a:t>
                      </a:r>
                      <a:r>
                        <a:rPr lang="pl-PL" sz="1600" dirty="0" err="1">
                          <a:effectLst/>
                        </a:rPr>
                        <a:t>mikrocykl</a:t>
                      </a:r>
                      <a:r>
                        <a:rPr lang="pl-PL" sz="1600" dirty="0">
                          <a:effectLst/>
                        </a:rPr>
                        <a:t> dwutygodniowy - trening 75 minutowy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56900"/>
                  </a:ext>
                </a:extLst>
              </a:tr>
              <a:tr h="776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Czas  treningów 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przed treningiem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35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10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577715371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1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technika specjalna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fragmenty gry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775753023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2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technika specjalna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fragmenty gry</a:t>
                      </a:r>
                      <a:endParaRPr kumimoji="0" lang="pl-P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lub asystent  uczestniczy w grze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773783947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3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technika specjalna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fragmenty gry</a:t>
                      </a:r>
                      <a:endParaRPr kumimoji="0" lang="pl-P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1921922110"/>
                  </a:ext>
                </a:extLst>
              </a:tr>
              <a:tr h="570104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454418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4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7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fragmenty gry</a:t>
                      </a:r>
                      <a:endParaRPr kumimoji="0" lang="pl-P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991303251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5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fragmenty gry</a:t>
                      </a:r>
                      <a:endParaRPr kumimoji="0" lang="pl-PL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lub asystent uczestniczy w grze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061821089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6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Gra podsumowująca efekty realizacji celów treningowych. Zaleca się grę dowolną lub szkolną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681328312"/>
                  </a:ext>
                </a:extLst>
              </a:tr>
              <a:tr h="73458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6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75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75"/>
    </mc:Choice>
    <mc:Fallback xmlns="">
      <p:transition spd="slow" advTm="4387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E8990-16DE-5438-3963-E42A3A9DF7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3704DF6-87F4-45C0-6A8F-CFDF77F177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01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22590E4-3BE5-C513-46D4-3FDEC155C628}"/>
              </a:ext>
            </a:extLst>
          </p:cNvPr>
          <p:cNvSpPr txBox="1"/>
          <p:nvPr/>
        </p:nvSpPr>
        <p:spPr>
          <a:xfrm>
            <a:off x="3036527" y="3645559"/>
            <a:ext cx="7164757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Wizja klubu</a:t>
            </a:r>
          </a:p>
          <a:p>
            <a:pPr marL="514350" indent="-514350" algn="just">
              <a:buAutoNum type="arabicPeriod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Klub, w którym panuje rodzinna atmosfera</a:t>
            </a:r>
          </a:p>
          <a:p>
            <a:pPr marL="514350" indent="-514350" algn="just">
              <a:buAutoNum type="arabicPeriod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Największy klub piłkarski w regionie</a:t>
            </a:r>
          </a:p>
          <a:p>
            <a:pPr marL="514350" indent="-514350" algn="just">
              <a:buAutoNum type="arabicPeriod"/>
            </a:pP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Klub kultywujący wartości patriotyczne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00F4D698-790F-1BF3-5241-5202F85BF480}"/>
              </a:ext>
            </a:extLst>
          </p:cNvPr>
          <p:cNvSpPr txBox="1"/>
          <p:nvPr/>
        </p:nvSpPr>
        <p:spPr>
          <a:xfrm>
            <a:off x="1236505" y="2474893"/>
            <a:ext cx="44483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65B5CD2-8713-D487-6356-1418E50C5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38" y="6112868"/>
            <a:ext cx="429594" cy="53867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F63ADBB-DDF8-BFBB-6BE8-199AACD72AAC}"/>
              </a:ext>
            </a:extLst>
          </p:cNvPr>
          <p:cNvSpPr txBox="1"/>
          <p:nvPr/>
        </p:nvSpPr>
        <p:spPr>
          <a:xfrm>
            <a:off x="1289513" y="6166763"/>
            <a:ext cx="39580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F1785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</a:t>
            </a:r>
            <a:r>
              <a:rPr lang="pl-PL" sz="1400" i="1" dirty="0">
                <a:solidFill>
                  <a:srgbClr val="F1785B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Fundamentem organizacji procesu szkolenia klubu piłkarskiego jest jego wizja</a:t>
            </a:r>
          </a:p>
        </p:txBody>
      </p:sp>
      <p:sp>
        <p:nvSpPr>
          <p:cNvPr id="5" name="AutoShape 4" descr="Obraz znaleziony dla: gedania 1922 facebook">
            <a:extLst>
              <a:ext uri="{FF2B5EF4-FFF2-40B4-BE49-F238E27FC236}">
                <a16:creationId xmlns:a16="http://schemas.microsoft.com/office/drawing/2014/main" id="{90E6AECE-C684-D7E8-2D36-00AFFE865A3B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599" y="-1356815"/>
            <a:ext cx="4633415" cy="4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0" name="Picture 6" descr="Brak dostępnego opisu zdjęcia.">
            <a:extLst>
              <a:ext uri="{FF2B5EF4-FFF2-40B4-BE49-F238E27FC236}">
                <a16:creationId xmlns:a16="http://schemas.microsoft.com/office/drawing/2014/main" id="{ECF37459-EF6B-1D96-6E42-E140D9F7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031" y="774854"/>
            <a:ext cx="7164757" cy="268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390D205-8C25-23CD-CBD2-37666355A8B8}"/>
              </a:ext>
            </a:extLst>
          </p:cNvPr>
          <p:cNvSpPr txBox="1"/>
          <p:nvPr/>
        </p:nvSpPr>
        <p:spPr>
          <a:xfrm>
            <a:off x="3353937" y="58585"/>
            <a:ext cx="6097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8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Najstarszy polski klub piłkarski Gdańska.</a:t>
            </a:r>
          </a:p>
          <a:p>
            <a:pPr algn="ctr"/>
            <a:r>
              <a:rPr lang="pl-PL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Rok założenia - 1922</a:t>
            </a:r>
            <a:endParaRPr lang="pl-PL" sz="1800" dirty="0">
              <a:solidFill>
                <a:srgbClr val="375AF6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4568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32"/>
    </mc:Choice>
    <mc:Fallback xmlns="">
      <p:transition spd="slow" advTm="5963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81B6E7-C869-1561-5102-05C005A13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B2F3749A-51EA-AE6A-3B21-3C59887622E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19</a:t>
            </a:r>
          </a:p>
        </p:txBody>
      </p:sp>
      <p:sp>
        <p:nvSpPr>
          <p:cNvPr id="2" name="AutoShape 2" descr="Obraz znaleziony dla: Zielona gwiazdka pzpn">
            <a:extLst>
              <a:ext uri="{FF2B5EF4-FFF2-40B4-BE49-F238E27FC236}">
                <a16:creationId xmlns:a16="http://schemas.microsoft.com/office/drawing/2014/main" id="{2FFE3D84-A36A-27BB-400D-BC2FA2A411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316F3B5-9E9F-4EAC-5DDB-EBF374114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02120"/>
              </p:ext>
            </p:extLst>
          </p:nvPr>
        </p:nvGraphicFramePr>
        <p:xfrm>
          <a:off x="805217" y="395785"/>
          <a:ext cx="10513503" cy="61073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545">
                  <a:extLst>
                    <a:ext uri="{9D8B030D-6E8A-4147-A177-3AD203B41FA5}">
                      <a16:colId xmlns:a16="http://schemas.microsoft.com/office/drawing/2014/main" val="1670230089"/>
                    </a:ext>
                  </a:extLst>
                </a:gridCol>
                <a:gridCol w="1651078">
                  <a:extLst>
                    <a:ext uri="{9D8B030D-6E8A-4147-A177-3AD203B41FA5}">
                      <a16:colId xmlns:a16="http://schemas.microsoft.com/office/drawing/2014/main" val="2514545084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642587596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2079732686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481294162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396161808"/>
                    </a:ext>
                  </a:extLst>
                </a:gridCol>
              </a:tblGrid>
              <a:tr h="65794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600" dirty="0">
                          <a:effectLst/>
                        </a:rPr>
                        <a:t>Orlik – </a:t>
                      </a:r>
                      <a:r>
                        <a:rPr lang="pl-PL" sz="1600" dirty="0" err="1">
                          <a:effectLst/>
                        </a:rPr>
                        <a:t>mikrocykl</a:t>
                      </a:r>
                      <a:r>
                        <a:rPr lang="pl-PL" sz="1600" dirty="0">
                          <a:effectLst/>
                        </a:rPr>
                        <a:t> dwutygodniowy - trening 90 minutowy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56900"/>
                  </a:ext>
                </a:extLst>
              </a:tr>
              <a:tr h="776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Czas  treningów 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przed treningiem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15 min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35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10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577715371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1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775753023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2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lub asystent  uczestniczy w grze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773783947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3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1921922110"/>
                  </a:ext>
                </a:extLst>
              </a:tr>
              <a:tr h="57010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454418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4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991303251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5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lub asystent uczestniczy w grze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061821089"/>
                  </a:ext>
                </a:extLst>
              </a:tr>
              <a:tr h="561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6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sprawność fizyczna ogólna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Gra podsumowująca efekty realizacji celów treningowych. Zaleca się grę dowolną lub szkolną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681328312"/>
                  </a:ext>
                </a:extLst>
              </a:tr>
              <a:tr h="73458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6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9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3"/>
    </mc:Choice>
    <mc:Fallback xmlns="">
      <p:transition spd="slow" advTm="1627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E48301-B02B-3CDF-8942-DC42733B9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36B7166-BE74-C09C-B234-6FB7D3945B51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20</a:t>
            </a:r>
          </a:p>
        </p:txBody>
      </p:sp>
      <p:sp>
        <p:nvSpPr>
          <p:cNvPr id="2" name="AutoShape 2" descr="Obraz znaleziony dla: Zielona gwiazdka pzpn">
            <a:extLst>
              <a:ext uri="{FF2B5EF4-FFF2-40B4-BE49-F238E27FC236}">
                <a16:creationId xmlns:a16="http://schemas.microsoft.com/office/drawing/2014/main" id="{339ECA59-2535-7C98-DEB8-5377A7F585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45A6AF9-F5A2-9BED-639C-0EC5B9FE3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10012"/>
              </p:ext>
            </p:extLst>
          </p:nvPr>
        </p:nvGraphicFramePr>
        <p:xfrm>
          <a:off x="839248" y="157582"/>
          <a:ext cx="10513503" cy="6548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53545">
                  <a:extLst>
                    <a:ext uri="{9D8B030D-6E8A-4147-A177-3AD203B41FA5}">
                      <a16:colId xmlns:a16="http://schemas.microsoft.com/office/drawing/2014/main" val="1670230089"/>
                    </a:ext>
                  </a:extLst>
                </a:gridCol>
                <a:gridCol w="1651078">
                  <a:extLst>
                    <a:ext uri="{9D8B030D-6E8A-4147-A177-3AD203B41FA5}">
                      <a16:colId xmlns:a16="http://schemas.microsoft.com/office/drawing/2014/main" val="2514545084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642587596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2079732686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481294162"/>
                    </a:ext>
                  </a:extLst>
                </a:gridCol>
                <a:gridCol w="1652220">
                  <a:extLst>
                    <a:ext uri="{9D8B030D-6E8A-4147-A177-3AD203B41FA5}">
                      <a16:colId xmlns:a16="http://schemas.microsoft.com/office/drawing/2014/main" val="3396161808"/>
                    </a:ext>
                  </a:extLst>
                </a:gridCol>
              </a:tblGrid>
              <a:tr h="57679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Młodzik – </a:t>
                      </a:r>
                      <a:r>
                        <a:rPr lang="pl-PL" sz="1200" dirty="0" err="1">
                          <a:effectLst/>
                        </a:rPr>
                        <a:t>mikrocykl</a:t>
                      </a:r>
                      <a:r>
                        <a:rPr lang="pl-PL" sz="1200" dirty="0">
                          <a:effectLst/>
                        </a:rPr>
                        <a:t> dwutygodniowy - trening 90 minutowy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56900"/>
                  </a:ext>
                </a:extLst>
              </a:tr>
              <a:tr h="591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</a:t>
                      </a:r>
                      <a:endParaRPr lang="pl-PL" sz="10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 Czas  treningów 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przed treningiem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15 min</a:t>
                      </a:r>
                      <a:endParaRPr lang="pl-PL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35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10 min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577715371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1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775753023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2 trening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lub asystent  uczestniczy w grze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773783947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>
                          <a:effectLst/>
                        </a:rPr>
                        <a:t>3 trening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Trening motoryczny</a:t>
                      </a: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1749319755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3 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sprawność fizyczna ogólna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technika specjalna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– trener obserwuje  i stosuje coaching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Czas do dyspozycji trenera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1921922110"/>
                  </a:ext>
                </a:extLst>
              </a:tr>
              <a:tr h="49837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454418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sprawność fizyczna ogólna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technika specjalna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gry – trener obserwuje  i stosuje coaching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991303251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czynności organizacyjne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sprawność fizyczna ogólna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technika specjalna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– trener lub asystent uczestniczy w grze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Czas do dyspozycji trenera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3061821089"/>
                  </a:ext>
                </a:extLst>
              </a:tr>
              <a:tr h="7407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800" dirty="0" err="1">
                          <a:effectLst/>
                        </a:rPr>
                        <a:t>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Trening motoryczny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2596094132"/>
                  </a:ext>
                </a:extLst>
              </a:tr>
              <a:tr h="492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 trening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czynności organizacyjne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sprawność fizyczna ogólna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Gra podsumowująca efekty realizacji celów treningowych. Zaleca się grę dowolną lub szkolną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>
                          <a:effectLst/>
                        </a:rPr>
                        <a:t>Czas do dyspozycji trenera</a:t>
                      </a:r>
                      <a:endParaRPr lang="pl-PL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extLst>
                  <a:ext uri="{0D108BD9-81ED-4DB2-BD59-A6C34878D82A}">
                    <a16:rowId xmlns:a16="http://schemas.microsoft.com/office/drawing/2014/main" val="681328312"/>
                  </a:ext>
                </a:extLst>
              </a:tr>
              <a:tr h="64398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700" dirty="0">
                          <a:effectLst/>
                        </a:rPr>
                        <a:t>Gry wewnętrzne, sparingowe lub mecze turniejowe w ramach rozgrywek Pomorskiego ZPN</a:t>
                      </a:r>
                      <a:endParaRPr lang="pl-PL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2" marR="38752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262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02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7"/>
    </mc:Choice>
    <mc:Fallback xmlns="">
      <p:transition spd="slow" advTm="28927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B5769C-B114-EED6-2558-444BF4848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AB76AE-4AD3-7FDD-4482-F419B123F38F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21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E7AFCE1-1F41-24D2-D413-1043BE3CE4D8}"/>
              </a:ext>
            </a:extLst>
          </p:cNvPr>
          <p:cNvSpPr/>
          <p:nvPr/>
        </p:nvSpPr>
        <p:spPr>
          <a:xfrm>
            <a:off x="432278" y="885841"/>
            <a:ext cx="6513231" cy="539664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183D11F2-90F3-741A-F5DD-BBB884D73729}"/>
              </a:ext>
            </a:extLst>
          </p:cNvPr>
          <p:cNvSpPr txBox="1"/>
          <p:nvPr/>
        </p:nvSpPr>
        <p:spPr>
          <a:xfrm>
            <a:off x="-603455" y="1158859"/>
            <a:ext cx="87297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Zakres wizyty monitorującej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67D35D2-7FB9-0368-9B11-B07BDC6F38AB}"/>
              </a:ext>
            </a:extLst>
          </p:cNvPr>
          <p:cNvSpPr txBox="1"/>
          <p:nvPr/>
        </p:nvSpPr>
        <p:spPr>
          <a:xfrm>
            <a:off x="661917" y="1924320"/>
            <a:ext cx="5725236" cy="3508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eriod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Obszar merytoryczny </a:t>
            </a:r>
          </a:p>
          <a:p>
            <a:r>
              <a:rPr lang="pl-PL" sz="1400" b="1" dirty="0">
                <a:latin typeface="Cambria" panose="02040503050406030204" pitchFamily="18" charset="0"/>
                <a:ea typeface="Cambria" panose="02040503050406030204" pitchFamily="18" charset="0"/>
              </a:rPr>
              <a:t>1.1. Obszar dokumentacji procesu szkoleniowego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1.1.1. Terminowość załączenia planu treningowego i konspektów treningowych do systemu zarządzania szkółką.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1.1.2. Zgodność planu treningowego załączonego do systemu zarządzania szkółką z wytycznymi Programu Szkolenia oraz spójność merytoryczna planu treningowego.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1.1.3. Zgodność celów treningowych z planem treningowym (w konspekcie załączonym do systemu zarządzania szkółką lub realizowanym).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1.1.4. Zgodność struktury czasowej i zastosowanych form nauczania w poszczególnych częściach jednostki treningowej z Programem Szkolenia (w konspekcie załączonym do systemu zarządzania szkółką lub realizowanym).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1.1.5. Spójność pomiędzy kolejnymi środkami treningowymi oraz wartość merytoryczna opisów i grafik (w konspekcie załączonym do systemu zarządzania szkółką lub realizowanym). </a:t>
            </a:r>
            <a:endParaRPr lang="pl-PL" sz="1400" dirty="0">
              <a:solidFill>
                <a:srgbClr val="0A141E"/>
              </a:solidFill>
              <a:latin typeface="Cambria" panose="02040503050406030204" pitchFamily="18" charset="0"/>
              <a:ea typeface="Cambria" panose="02040503050406030204" pitchFamily="18" charset="0"/>
              <a:cs typeface="Poppins Light" panose="00000400000000000000" pitchFamily="2" charset="-18"/>
            </a:endParaRPr>
          </a:p>
        </p:txBody>
      </p:sp>
      <p:pic>
        <p:nvPicPr>
          <p:cNvPr id="8196" name="Picture 4" descr="Brak dostępnego opisu zdjęcia.">
            <a:extLst>
              <a:ext uri="{FF2B5EF4-FFF2-40B4-BE49-F238E27FC236}">
                <a16:creationId xmlns:a16="http://schemas.microsoft.com/office/drawing/2014/main" id="{4A5AC9F7-2508-8686-DB65-D96BF57FC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609" y="1783253"/>
            <a:ext cx="4924799" cy="369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7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09"/>
    </mc:Choice>
    <mc:Fallback xmlns="">
      <p:transition spd="slow" advTm="4470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04F1B6-71D6-D632-D911-8BD76E51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A7725AC-5EB2-320B-0BDD-1DF4C023CFF9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22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CA97F268-FDB5-D3A5-DEA8-32E43A052548}"/>
              </a:ext>
            </a:extLst>
          </p:cNvPr>
          <p:cNvSpPr/>
          <p:nvPr/>
        </p:nvSpPr>
        <p:spPr>
          <a:xfrm>
            <a:off x="349275" y="771084"/>
            <a:ext cx="6542844" cy="54249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91B42F5-6E09-A064-C416-4A5240087A1A}"/>
              </a:ext>
            </a:extLst>
          </p:cNvPr>
          <p:cNvSpPr txBox="1"/>
          <p:nvPr/>
        </p:nvSpPr>
        <p:spPr>
          <a:xfrm>
            <a:off x="17088" y="1057810"/>
            <a:ext cx="68750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Zakres wizyty monitorującej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8861D6A-2D76-2D7E-5549-E3F70DE83280}"/>
              </a:ext>
            </a:extLst>
          </p:cNvPr>
          <p:cNvSpPr txBox="1"/>
          <p:nvPr/>
        </p:nvSpPr>
        <p:spPr>
          <a:xfrm>
            <a:off x="563598" y="1836978"/>
            <a:ext cx="611419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2. Obszar metodyczno-</a:t>
            </a:r>
            <a:r>
              <a:rPr lang="pl-PL" b="1" dirty="0" err="1">
                <a:latin typeface="Cambria" panose="02040503050406030204" pitchFamily="18" charset="0"/>
                <a:ea typeface="Cambria" panose="02040503050406030204" pitchFamily="18" charset="0"/>
              </a:rPr>
              <a:t>coachingowy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 treningu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2.1. Część wstępna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Wprowadzenie zawodników do dalszej części treningu we wszystkich obszarach (technicznym, taktycznym, motorycznym i mentalnym) zgodnie z założonymi celami treningowymi.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2.2. Część główna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Realność środków treningowych.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Ograniczenia - dobór, korekta, zarządzanie.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Coaching.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Intensywność, zmienność i rywalizacja w środowisku treningowym.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Zawodnik w centrum procesu.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Stopień realizacji założonych celów treningowych.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2.3. Część końcowa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Refleksja po treningu. </a:t>
            </a:r>
            <a:endParaRPr lang="pl-PL" sz="1400" dirty="0">
              <a:solidFill>
                <a:srgbClr val="0A141E"/>
              </a:solidFill>
              <a:latin typeface="Cambria" panose="02040503050406030204" pitchFamily="18" charset="0"/>
              <a:ea typeface="Cambria" panose="02040503050406030204" pitchFamily="18" charset="0"/>
              <a:cs typeface="Poppins Light" panose="00000400000000000000" pitchFamily="2" charset="-18"/>
            </a:endParaRPr>
          </a:p>
        </p:txBody>
      </p:sp>
      <p:pic>
        <p:nvPicPr>
          <p:cNvPr id="7170" name="Picture 2" descr="Brak dostępnego opisu zdjęcia.">
            <a:extLst>
              <a:ext uri="{FF2B5EF4-FFF2-40B4-BE49-F238E27FC236}">
                <a16:creationId xmlns:a16="http://schemas.microsoft.com/office/drawing/2014/main" id="{03B4B4E2-C6E5-9B13-C086-CD17AA4C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94" y="1757722"/>
            <a:ext cx="5033176" cy="334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72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81"/>
    </mc:Choice>
    <mc:Fallback xmlns="">
      <p:transition spd="slow" advTm="313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2F9F-D6CF-F278-2FA5-CE029154B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F9C99780-A63D-BD99-CDAF-151E6F441DE5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23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4BEADB2D-AE57-C547-65D3-8A2400D2B8A6}"/>
              </a:ext>
            </a:extLst>
          </p:cNvPr>
          <p:cNvSpPr/>
          <p:nvPr/>
        </p:nvSpPr>
        <p:spPr>
          <a:xfrm>
            <a:off x="344606" y="1064963"/>
            <a:ext cx="6694226" cy="525568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D91F17D-9E61-B247-96CF-3F28496D1767}"/>
              </a:ext>
            </a:extLst>
          </p:cNvPr>
          <p:cNvSpPr txBox="1"/>
          <p:nvPr/>
        </p:nvSpPr>
        <p:spPr>
          <a:xfrm>
            <a:off x="-761863" y="1349990"/>
            <a:ext cx="872974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Zakres wizyty monitorującej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54B8A91-84CB-7CA2-48AE-497B1AAB9C41}"/>
              </a:ext>
            </a:extLst>
          </p:cNvPr>
          <p:cNvSpPr txBox="1"/>
          <p:nvPr/>
        </p:nvSpPr>
        <p:spPr>
          <a:xfrm>
            <a:off x="525439" y="2245228"/>
            <a:ext cx="6155141" cy="3724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3. Obszar organizacyjny treningu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3.1. Przygotowanie boiska do zajęć treningowych.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3.2. Wykorzystanie dostępnej przestrzeni do umiejscowienia środków treningowych i zapewnienia optymalnej liczby organizacji.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3.3. Przejrzyste wyznaczenie przestrzeni do gier (stref i sektorów), ustawienie bramek i mini bramek; podział, oznaczenie i umiejscowienie zawodników.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3.4. Umiejscowienie i dystrybucja piłek; punktacja w grach.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3.5. Ustawienie trenera/-ów; podział ról i współpraca.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3.6. Unikanie kolejek, płynność przejść pomiędzy kolejnymi środkami treningowymi; zaangażowanie zawodników oczekujących.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3.7. Wyznaczenie miejsca na sprzęt i wodę; utrzymanie porządku organizacyjnego podczas treningu.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3.8. Wyznaczenie miejsca dla osób obserwujących trening; utrzymanie atmosfery sprzyjającej skupieniu podczas treningu.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3.9. Wyposażenie w sprzęt zgodnie z wytycznymi PZPN.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3.10. Zgodność sztabu szkoleniowego; sprawdzenie w systemie listy obecności zawodników. </a:t>
            </a:r>
            <a:endParaRPr lang="pl-PL" sz="1400" dirty="0">
              <a:solidFill>
                <a:srgbClr val="0A141E"/>
              </a:solidFill>
              <a:latin typeface="Cambria" panose="02040503050406030204" pitchFamily="18" charset="0"/>
              <a:ea typeface="Cambria" panose="02040503050406030204" pitchFamily="18" charset="0"/>
              <a:cs typeface="Poppins Light" panose="00000400000000000000" pitchFamily="2" charset="-18"/>
            </a:endParaRPr>
          </a:p>
        </p:txBody>
      </p:sp>
      <p:sp>
        <p:nvSpPr>
          <p:cNvPr id="3" name="AutoShape 4" descr="Pro-Turnieje | Wroclaw">
            <a:extLst>
              <a:ext uri="{FF2B5EF4-FFF2-40B4-BE49-F238E27FC236}">
                <a16:creationId xmlns:a16="http://schemas.microsoft.com/office/drawing/2014/main" id="{7B69AB5F-FAA9-6F30-235D-0BA897619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2" name="Picture 2" descr="Może być zdjęciem przedstawiającym piłka nożna, football i trawa">
            <a:extLst>
              <a:ext uri="{FF2B5EF4-FFF2-40B4-BE49-F238E27FC236}">
                <a16:creationId xmlns:a16="http://schemas.microsoft.com/office/drawing/2014/main" id="{55778AD7-E8DA-D449-2228-5404E3C2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885" y="2051642"/>
            <a:ext cx="4598299" cy="328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53"/>
    </mc:Choice>
    <mc:Fallback xmlns="">
      <p:transition spd="slow" advTm="305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560DA9-4A0B-8B5C-59A9-47E4BCFB0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ADC1616-AF83-06B7-F194-B187CF2B3A9B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24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DFEDE77E-35F9-F85D-9CC5-4C98968D3D03}"/>
              </a:ext>
            </a:extLst>
          </p:cNvPr>
          <p:cNvSpPr/>
          <p:nvPr/>
        </p:nvSpPr>
        <p:spPr>
          <a:xfrm>
            <a:off x="348018" y="1179208"/>
            <a:ext cx="6671230" cy="47507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19D1C57-CC4F-AE16-FF98-EFA06D02550B}"/>
              </a:ext>
            </a:extLst>
          </p:cNvPr>
          <p:cNvSpPr txBox="1"/>
          <p:nvPr/>
        </p:nvSpPr>
        <p:spPr>
          <a:xfrm>
            <a:off x="668741" y="1647107"/>
            <a:ext cx="582077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Zakres wizyty monitorującej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35620D89-1A15-003A-8CA6-DEE42A896DBE}"/>
              </a:ext>
            </a:extLst>
          </p:cNvPr>
          <p:cNvSpPr txBox="1"/>
          <p:nvPr/>
        </p:nvSpPr>
        <p:spPr>
          <a:xfrm>
            <a:off x="431288" y="2628040"/>
            <a:ext cx="6433536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4. Obszar Kryteriów Programu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4.1. Weryfikacja harmonogramu treningowego w systemie zarządzania szkółką piłkarską.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4.2. Weryfikacja czy wszystkie drużyny i grupy treningowe zostały utworzone w systemie zarządzania szkółką piłkarską.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4.3. Weryfikacja obecności członków sztabu szkoleniowego i spełnienia wymagań Kryteriów Programu.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4.4. Weryfikacja obecności zawodników zgodnie z przydziałem w systemie zarządzania szkółką piłkarską. </a:t>
            </a:r>
          </a:p>
          <a:p>
            <a:r>
              <a:rPr lang="pl-PL" sz="1400" dirty="0">
                <a:latin typeface="Cambria" panose="02040503050406030204" pitchFamily="18" charset="0"/>
                <a:ea typeface="Cambria" panose="02040503050406030204" pitchFamily="18" charset="0"/>
              </a:rPr>
              <a:t>4.5. Weryfikacja infrastruktury sportowej. </a:t>
            </a:r>
            <a:endParaRPr lang="pl-PL" sz="1400" dirty="0">
              <a:solidFill>
                <a:srgbClr val="0A141E"/>
              </a:solidFill>
              <a:latin typeface="Cambria" panose="02040503050406030204" pitchFamily="18" charset="0"/>
              <a:ea typeface="Cambria" panose="02040503050406030204" pitchFamily="18" charset="0"/>
              <a:cs typeface="Poppins Light" panose="00000400000000000000" pitchFamily="2" charset="-18"/>
            </a:endParaRPr>
          </a:p>
        </p:txBody>
      </p:sp>
      <p:pic>
        <p:nvPicPr>
          <p:cNvPr id="6148" name="Picture 4" descr="Brak dostępnego opisu zdjęcia.">
            <a:extLst>
              <a:ext uri="{FF2B5EF4-FFF2-40B4-BE49-F238E27FC236}">
                <a16:creationId xmlns:a16="http://schemas.microsoft.com/office/drawing/2014/main" id="{118A0584-3C7F-9A85-BABB-6780049C7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18" y="1893328"/>
            <a:ext cx="4982455" cy="35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0D510F4-9D8C-77AC-04AA-52EF7555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1" y="5182224"/>
            <a:ext cx="429594" cy="540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1378979-C78C-0B35-9587-1D3A89EFCF4F}"/>
              </a:ext>
            </a:extLst>
          </p:cNvPr>
          <p:cNvSpPr txBox="1"/>
          <p:nvPr/>
        </p:nvSpPr>
        <p:spPr>
          <a:xfrm>
            <a:off x="1253170" y="5332521"/>
            <a:ext cx="4860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Więcej wiadomości: </a:t>
            </a:r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4"/>
              </a:rPr>
              <a:t>www.laczynaspilka.pl</a:t>
            </a:r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 </a:t>
            </a:r>
            <a:endParaRPr lang="pl-PL" sz="1400" i="1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9843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74"/>
    </mc:Choice>
    <mc:Fallback xmlns="">
      <p:transition spd="slow" advTm="5587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5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468F84-BDAC-8040-C784-C2DB3742F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172F8BA8-4399-C9B5-009D-13D0248A15D6}"/>
              </a:ext>
            </a:extLst>
          </p:cNvPr>
          <p:cNvSpPr/>
          <p:nvPr/>
        </p:nvSpPr>
        <p:spPr>
          <a:xfrm>
            <a:off x="0" y="5589588"/>
            <a:ext cx="12191999" cy="1268412"/>
          </a:xfrm>
          <a:prstGeom prst="rect">
            <a:avLst/>
          </a:prstGeom>
          <a:gradFill>
            <a:gsLst>
              <a:gs pos="50000">
                <a:srgbClr val="FAFBFF"/>
              </a:gs>
              <a:gs pos="100000">
                <a:srgbClr val="6882F9"/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14853F4-BD24-18D5-447B-FA5EF188AFA9}"/>
              </a:ext>
            </a:extLst>
          </p:cNvPr>
          <p:cNvSpPr txBox="1"/>
          <p:nvPr/>
        </p:nvSpPr>
        <p:spPr>
          <a:xfrm>
            <a:off x="1235075" y="3493926"/>
            <a:ext cx="424908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Wejdź na naszą stronę internetową</a:t>
            </a:r>
          </a:p>
          <a:p>
            <a:r>
              <a:rPr lang="pl-PL" sz="1600" dirty="0">
                <a:solidFill>
                  <a:srgbClr val="FAFBFF"/>
                </a:solidFill>
                <a:latin typeface="Poppins Light" panose="00000400000000000000" pitchFamily="2" charset="-18"/>
                <a:cs typeface="Poppins Light" panose="00000400000000000000" pitchFamily="2" charset="-18"/>
              </a:rPr>
              <a:t>i dowiedz się więcej!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D788D8D-7F0E-EA0A-7AC9-4F3E65E24DC0}"/>
              </a:ext>
            </a:extLst>
          </p:cNvPr>
          <p:cNvSpPr txBox="1"/>
          <p:nvPr/>
        </p:nvSpPr>
        <p:spPr>
          <a:xfrm>
            <a:off x="1235075" y="4418646"/>
            <a:ext cx="47569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2400" u="sng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www.wspieramykluby.pl</a:t>
            </a:r>
            <a:endParaRPr lang="pl-PL" sz="2400" u="sng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B86F502-D00B-7406-ACC4-DE1FF0DAA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86686" y="3319324"/>
            <a:ext cx="425073" cy="841645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7AA64DC9-6916-2504-438B-AA40B1EEBD0D}"/>
              </a:ext>
            </a:extLst>
          </p:cNvPr>
          <p:cNvSpPr txBox="1"/>
          <p:nvPr/>
        </p:nvSpPr>
        <p:spPr>
          <a:xfrm>
            <a:off x="1235075" y="1537407"/>
            <a:ext cx="378142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Dziękuję </a:t>
            </a:r>
          </a:p>
          <a:p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za uwagę </a:t>
            </a:r>
            <a:r>
              <a:rPr lang="pl-PL" sz="4000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  <a:sym typeface="Wingdings" panose="05000000000000000000" pitchFamily="2" charset="2"/>
              </a:rPr>
              <a:t></a:t>
            </a:r>
            <a:endParaRPr lang="pl-PL" sz="4000" dirty="0">
              <a:solidFill>
                <a:srgbClr val="FAFBFF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CDAD5CC0-2418-4050-B9FC-33E5B55A6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88" y="5953794"/>
            <a:ext cx="2551499" cy="5400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E07AEA01-902D-7EB0-9F7D-AFC29134C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49" y="5953794"/>
            <a:ext cx="2969995" cy="540000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CA61FB4C-1CE8-1DBC-F8F2-3C572CA57D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58" y="0"/>
            <a:ext cx="4275255" cy="5373996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E7FAA140-D338-A2C4-4613-91E44E421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01" y="2124678"/>
            <a:ext cx="5537159" cy="294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6"/>
    </mc:Choice>
    <mc:Fallback xmlns="">
      <p:transition spd="slow" advTm="209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7719B-34A3-E367-EB0A-CD8FFF5EB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A31CE36-A774-1FE5-178E-576209BEF53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02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7F5DFE5-1CE6-AA55-9AFF-02A7E6B421C1}"/>
              </a:ext>
            </a:extLst>
          </p:cNvPr>
          <p:cNvSpPr txBox="1"/>
          <p:nvPr/>
        </p:nvSpPr>
        <p:spPr>
          <a:xfrm>
            <a:off x="1236505" y="2474893"/>
            <a:ext cx="44483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5" name="AutoShape 4" descr="Obraz znaleziony dla: gedania 1922 facebook">
            <a:extLst>
              <a:ext uri="{FF2B5EF4-FFF2-40B4-BE49-F238E27FC236}">
                <a16:creationId xmlns:a16="http://schemas.microsoft.com/office/drawing/2014/main" id="{BA2C59E2-3E14-43A5-FD60-203AAB1EABE8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599" y="-1356815"/>
            <a:ext cx="4633415" cy="4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6276896-332D-9500-C90B-557A74A32F73}"/>
              </a:ext>
            </a:extLst>
          </p:cNvPr>
          <p:cNvSpPr txBox="1"/>
          <p:nvPr/>
        </p:nvSpPr>
        <p:spPr>
          <a:xfrm>
            <a:off x="2552131" y="361244"/>
            <a:ext cx="66396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Klub, w którym panuje rodzinna atmosfera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B48EF05D-8206-30FA-0502-73192CB609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93958"/>
              </p:ext>
            </p:extLst>
          </p:nvPr>
        </p:nvGraphicFramePr>
        <p:xfrm>
          <a:off x="1555845" y="989463"/>
          <a:ext cx="8502555" cy="4922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16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72"/>
    </mc:Choice>
    <mc:Fallback xmlns="">
      <p:transition spd="slow" advTm="912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8193EC-E647-71AE-D4E3-860358269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54C9E04A-47A6-B260-B348-44FCCE07FD17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03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863721A-0590-E9E2-C071-4BDD9F03DD30}"/>
              </a:ext>
            </a:extLst>
          </p:cNvPr>
          <p:cNvSpPr txBox="1"/>
          <p:nvPr/>
        </p:nvSpPr>
        <p:spPr>
          <a:xfrm>
            <a:off x="1236505" y="2474893"/>
            <a:ext cx="44483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5" name="AutoShape 4" descr="Obraz znaleziony dla: gedania 1922 facebook">
            <a:extLst>
              <a:ext uri="{FF2B5EF4-FFF2-40B4-BE49-F238E27FC236}">
                <a16:creationId xmlns:a16="http://schemas.microsoft.com/office/drawing/2014/main" id="{AD98C5BC-546C-C4DC-7208-19CB1225EDF3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599" y="-1356815"/>
            <a:ext cx="4633415" cy="4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994FD7C-F6A6-B6D3-F38A-FDAEE98D8DF8}"/>
              </a:ext>
            </a:extLst>
          </p:cNvPr>
          <p:cNvSpPr txBox="1"/>
          <p:nvPr/>
        </p:nvSpPr>
        <p:spPr>
          <a:xfrm>
            <a:off x="2830204" y="498227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Największy klub piłkarski w regionie</a:t>
            </a: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id="{A4607208-E5A9-F7AD-0C39-FE4E7512A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605139"/>
              </p:ext>
            </p:extLst>
          </p:nvPr>
        </p:nvGraphicFramePr>
        <p:xfrm>
          <a:off x="1614986" y="1064525"/>
          <a:ext cx="8443414" cy="4847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427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77"/>
    </mc:Choice>
    <mc:Fallback xmlns="">
      <p:transition spd="slow" advTm="11447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375AF6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5D543A-F6F3-1E50-7A8F-DE65BA2D6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BB42ED1-37BA-9067-CDED-FF107FE16597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04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39FFC1A-E7D8-F08E-00DD-EC3E868F04A9}"/>
              </a:ext>
            </a:extLst>
          </p:cNvPr>
          <p:cNvSpPr txBox="1"/>
          <p:nvPr/>
        </p:nvSpPr>
        <p:spPr>
          <a:xfrm>
            <a:off x="2271900" y="388828"/>
            <a:ext cx="444836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pl-PL" sz="1400" dirty="0">
              <a:solidFill>
                <a:srgbClr val="0A141E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5" name="AutoShape 4" descr="Obraz znaleziony dla: gedania 1922 facebook">
            <a:extLst>
              <a:ext uri="{FF2B5EF4-FFF2-40B4-BE49-F238E27FC236}">
                <a16:creationId xmlns:a16="http://schemas.microsoft.com/office/drawing/2014/main" id="{7FA8F044-AC64-D7E1-2695-8DA27D77CE3F}"/>
              </a:ext>
            </a:extLst>
          </p:cNvPr>
          <p:cNvSpPr>
            <a:spLocks noChangeAspect="1" noChangeArrowheads="1"/>
          </p:cNvSpPr>
          <p:nvPr/>
        </p:nvSpPr>
        <p:spPr bwMode="auto">
          <a:xfrm flipV="1">
            <a:off x="5943599" y="-1356815"/>
            <a:ext cx="4633415" cy="4633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0B7B335-40CA-DFD8-E891-F0C409163EB9}"/>
              </a:ext>
            </a:extLst>
          </p:cNvPr>
          <p:cNvSpPr txBox="1"/>
          <p:nvPr/>
        </p:nvSpPr>
        <p:spPr>
          <a:xfrm>
            <a:off x="2895031" y="388828"/>
            <a:ext cx="6097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Klub kultywujący wartości patriotyczne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F7B64E5A-6335-2D03-9BF1-80413F3BAA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859629"/>
              </p:ext>
            </p:extLst>
          </p:nvPr>
        </p:nvGraphicFramePr>
        <p:xfrm>
          <a:off x="1467134" y="1139588"/>
          <a:ext cx="8591266" cy="4772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72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54"/>
    </mc:Choice>
    <mc:Fallback xmlns="">
      <p:transition spd="slow" advTm="1207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846716-423E-2AA5-4664-265A9D2F3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A83B2BE-92C6-F014-2381-B3EA3A116D9C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B74E37E-024B-AE2E-1660-2FBCFCA1E6A8}"/>
              </a:ext>
            </a:extLst>
          </p:cNvPr>
          <p:cNvSpPr/>
          <p:nvPr/>
        </p:nvSpPr>
        <p:spPr>
          <a:xfrm>
            <a:off x="4656137" y="728662"/>
            <a:ext cx="6662584" cy="5400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1DD810D-B975-F290-7175-827D13218375}"/>
              </a:ext>
            </a:extLst>
          </p:cNvPr>
          <p:cNvSpPr txBox="1"/>
          <p:nvPr/>
        </p:nvSpPr>
        <p:spPr>
          <a:xfrm>
            <a:off x="5017932" y="1089025"/>
            <a:ext cx="5756975" cy="11387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2400" b="1" dirty="0">
                <a:solidFill>
                  <a:srgbClr val="375AF6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Cele programu certyfikacji szkółek PZPN</a:t>
            </a:r>
          </a:p>
          <a:p>
            <a:pPr algn="ctr"/>
            <a:r>
              <a:rPr lang="pl-PL" b="1" dirty="0">
                <a:solidFill>
                  <a:srgbClr val="375AF6"/>
                </a:solidFill>
                <a:latin typeface="Cambria" panose="02040503050406030204" pitchFamily="18" charset="0"/>
                <a:ea typeface="Cambria" panose="02040503050406030204" pitchFamily="18" charset="0"/>
                <a:cs typeface="Poppins SemiBold" panose="00000700000000000000" pitchFamily="2" charset="-18"/>
              </a:rPr>
              <a:t>Program istnieje od 2019 roku</a:t>
            </a:r>
          </a:p>
          <a:p>
            <a:pPr algn="ctr"/>
            <a:endParaRPr lang="pl-PL" sz="3200" dirty="0">
              <a:solidFill>
                <a:srgbClr val="375AF6"/>
              </a:solidFill>
              <a:latin typeface="Poppins SemiBold" panose="00000700000000000000" pitchFamily="2" charset="-18"/>
              <a:cs typeface="Poppins SemiBold" panose="00000700000000000000" pitchFamily="2" charset="-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5C4BEA4-1736-05A4-383B-32AF7B697480}"/>
              </a:ext>
            </a:extLst>
          </p:cNvPr>
          <p:cNvSpPr txBox="1"/>
          <p:nvPr/>
        </p:nvSpPr>
        <p:spPr>
          <a:xfrm>
            <a:off x="4909513" y="2271211"/>
            <a:ext cx="607011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Program Certyfikacji PZPN dla Szkółek Piłkarskich to projekt skierowany do podmiotów prowadzących szkolenie dzieci i młodzieży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(U6 – U13)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w zakresie piłki nożnej.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Głównym celem programu jest edukacja trenerów i poprawa jakości szkolenia zawodników.  </a:t>
            </a:r>
          </a:p>
          <a:p>
            <a:pPr algn="just"/>
            <a:endParaRPr lang="pl-PL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Przyznanie szkółce piłkarskiej certyfikatu na jednym z czterech poziomów </a:t>
            </a:r>
            <a:r>
              <a:rPr lang="pl-PL" sz="1600" b="1" dirty="0">
                <a:latin typeface="Cambria" panose="02040503050406030204" pitchFamily="18" charset="0"/>
                <a:ea typeface="Cambria" panose="02040503050406030204" pitchFamily="18" charset="0"/>
              </a:rPr>
              <a:t>(złotym, srebrnym, brązowym lub zielonym) </a:t>
            </a:r>
            <a:r>
              <a:rPr lang="pl-PL" sz="1600" dirty="0">
                <a:latin typeface="Cambria" panose="02040503050406030204" pitchFamily="18" charset="0"/>
                <a:ea typeface="Cambria" panose="02040503050406030204" pitchFamily="18" charset="0"/>
              </a:rPr>
              <a:t>jest równoznaczne ze spełnieniem przez nią szeregu kryteriów i gwarancją odpowiedniej jakości szkolenia. 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7F218E0C-2B5D-6ECB-E25E-298028FEE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30" y="5228975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60D618EB-694D-2306-8551-5FC46FD9B7D7}"/>
              </a:ext>
            </a:extLst>
          </p:cNvPr>
          <p:cNvSpPr txBox="1"/>
          <p:nvPr/>
        </p:nvSpPr>
        <p:spPr>
          <a:xfrm>
            <a:off x="5698734" y="5375864"/>
            <a:ext cx="48609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Są 4 poziomy certyfikatów szkółek</a:t>
            </a:r>
            <a:endParaRPr lang="pl-PL" sz="1400" i="1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4098" name="Picture 2" descr="Ministerstwo Sportu i Turystyki Logo Download png">
            <a:extLst>
              <a:ext uri="{FF2B5EF4-FFF2-40B4-BE49-F238E27FC236}">
                <a16:creationId xmlns:a16="http://schemas.microsoft.com/office/drawing/2014/main" id="{39F7C8AC-6980-61A9-6DAA-2958071E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8" y="812273"/>
            <a:ext cx="4438049" cy="18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E705915-CC1A-650A-084C-445FDD3B9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7" y="2871047"/>
            <a:ext cx="2897928" cy="28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46"/>
    </mc:Choice>
    <mc:Fallback xmlns="">
      <p:transition spd="slow" advTm="5794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E712D0-AC98-3C9C-B8EE-0284AACE5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96814B9-D476-635A-527D-28DD48A4677B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05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0273F4E-7B07-6610-287B-70F0C27C4F2A}"/>
              </a:ext>
            </a:extLst>
          </p:cNvPr>
          <p:cNvSpPr/>
          <p:nvPr/>
        </p:nvSpPr>
        <p:spPr>
          <a:xfrm>
            <a:off x="4656138" y="812273"/>
            <a:ext cx="6662584" cy="5400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C5AF3F1-5E9D-1B36-60C1-14486500A317}"/>
              </a:ext>
            </a:extLst>
          </p:cNvPr>
          <p:cNvSpPr txBox="1"/>
          <p:nvPr/>
        </p:nvSpPr>
        <p:spPr>
          <a:xfrm>
            <a:off x="5017932" y="1089025"/>
            <a:ext cx="57569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Kryteria formalno-prawne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BAD8E40-248D-3729-5767-44F879F432C2}"/>
              </a:ext>
            </a:extLst>
          </p:cNvPr>
          <p:cNvSpPr txBox="1"/>
          <p:nvPr/>
        </p:nvSpPr>
        <p:spPr>
          <a:xfrm>
            <a:off x="4804012" y="1724339"/>
            <a:ext cx="6441743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Jest klubem sportowym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 w rozumieniu ustawy o sporcie</a:t>
            </a:r>
          </a:p>
          <a:p>
            <a:pPr algn="just"/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Posiada sekcję piłki nożnej</a:t>
            </a:r>
          </a:p>
          <a:p>
            <a:pPr algn="just"/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Prowadzi samodzielne szkolenie dzieci w co najmniej jednej kategorii wiekowej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Junior G – Junior D (U6 - U13)</a:t>
            </a:r>
          </a:p>
          <a:p>
            <a:pPr algn="just"/>
            <a:endParaRPr lang="pl-PL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Posiada nazwę własną, która zawiera informację dotyczącą </a:t>
            </a:r>
            <a:r>
              <a:rPr lang="pl-PL" sz="2000" b="1" dirty="0">
                <a:latin typeface="Cambria" panose="02040503050406030204" pitchFamily="18" charset="0"/>
                <a:ea typeface="Cambria" panose="02040503050406030204" pitchFamily="18" charset="0"/>
              </a:rPr>
              <a:t>lokalizacji siedziby </a:t>
            </a:r>
            <a:r>
              <a:rPr lang="pl-PL" sz="2000" dirty="0">
                <a:latin typeface="Cambria" panose="02040503050406030204" pitchFamily="18" charset="0"/>
                <a:ea typeface="Cambria" panose="02040503050406030204" pitchFamily="18" charset="0"/>
              </a:rPr>
              <a:t>Szkółki Piłkarskiej </a:t>
            </a:r>
          </a:p>
          <a:p>
            <a:pPr algn="just"/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l-PL" sz="1400" dirty="0"/>
          </a:p>
          <a:p>
            <a:pPr algn="just"/>
            <a:r>
              <a:rPr lang="pl-PL" sz="1600" dirty="0"/>
              <a:t> 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3146930C-2137-5AB3-3D63-109129927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30" y="5228975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A5E8C4C3-10F8-6515-E02C-6EDC74ADC3B5}"/>
              </a:ext>
            </a:extLst>
          </p:cNvPr>
          <p:cNvSpPr txBox="1"/>
          <p:nvPr/>
        </p:nvSpPr>
        <p:spPr>
          <a:xfrm>
            <a:off x="5524820" y="5375864"/>
            <a:ext cx="579390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Program skierowany do kategorii wiekowych U6 do U13 </a:t>
            </a:r>
            <a:endParaRPr lang="pl-PL" sz="1400" i="1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4098" name="Picture 2" descr="Ministerstwo Sportu i Turystyki Logo Download png">
            <a:extLst>
              <a:ext uri="{FF2B5EF4-FFF2-40B4-BE49-F238E27FC236}">
                <a16:creationId xmlns:a16="http://schemas.microsoft.com/office/drawing/2014/main" id="{E86161B0-776C-2937-CD16-4595DF4F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8" y="812273"/>
            <a:ext cx="4438049" cy="18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895E96C-95B1-2679-2D8D-35EFD712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7" y="2871047"/>
            <a:ext cx="2897928" cy="28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6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55"/>
    </mc:Choice>
    <mc:Fallback xmlns="">
      <p:transition spd="slow" advTm="546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AA178-2277-E0E5-8764-18D4FC592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125AF14-CB3F-BDB6-EF56-B1F9C7DFC804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07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BBFAA55-E647-7ED6-2812-A6E9AAA8F3EF}"/>
              </a:ext>
            </a:extLst>
          </p:cNvPr>
          <p:cNvSpPr/>
          <p:nvPr/>
        </p:nvSpPr>
        <p:spPr>
          <a:xfrm>
            <a:off x="4656138" y="812273"/>
            <a:ext cx="6662584" cy="5400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C0EC0639-B736-2C36-139A-D4882221C38B}"/>
              </a:ext>
            </a:extLst>
          </p:cNvPr>
          <p:cNvSpPr txBox="1"/>
          <p:nvPr/>
        </p:nvSpPr>
        <p:spPr>
          <a:xfrm>
            <a:off x="5017932" y="1089025"/>
            <a:ext cx="575697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Kryteria formalno-prawne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523B1D0-DE69-3230-020F-EAC65CC84FB3}"/>
              </a:ext>
            </a:extLst>
          </p:cNvPr>
          <p:cNvSpPr txBox="1"/>
          <p:nvPr/>
        </p:nvSpPr>
        <p:spPr>
          <a:xfrm>
            <a:off x="4804012" y="1724339"/>
            <a:ext cx="6441743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Jest członkiem Polskiego Związku Piłki Nożnej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Bierze udział lub zgłosił się do udziału Oficjalnych Rozgrywkach Krajowych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 i/lub Wojewódzkich w Sezonie Piłkarskim, w trakcie którego rozpoczęły ubieganie się o przyznanie Certyfikatu i posiada co najmniej jedną Drużynę, w dowolnej kategorii wiekowej od Junior G do Junior D (U6 - U13), która uczestniczy w Oficjalnych Rozgrywkach Krajowych i Wojewódzkich przez cały okres obowiązywania Certyfikatu PZPN</a:t>
            </a:r>
          </a:p>
          <a:p>
            <a:pPr algn="just"/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Brak zaległości Szkółki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lub jakiegokolwiek jej Podmiotu Powiązanego wobec PZPN z tytułu dofinansowania ze środków publicznych uzyskanego w ramach Programu Certyfikacji </a:t>
            </a:r>
          </a:p>
          <a:p>
            <a:pPr algn="just"/>
            <a:endParaRPr lang="pl-PL" sz="1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pl-PL" sz="1400" dirty="0"/>
          </a:p>
          <a:p>
            <a:pPr algn="just"/>
            <a:r>
              <a:rPr lang="pl-PL" sz="1600" dirty="0"/>
              <a:t> </a:t>
            </a:r>
            <a:endParaRPr lang="pl-PL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64129C04-545D-1B78-E297-FEC69A3B8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38" y="5456799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029B929-8655-CE51-90C9-C58DA01B0492}"/>
              </a:ext>
            </a:extLst>
          </p:cNvPr>
          <p:cNvSpPr txBox="1"/>
          <p:nvPr/>
        </p:nvSpPr>
        <p:spPr>
          <a:xfrm>
            <a:off x="5590106" y="5661253"/>
            <a:ext cx="532122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 Certyfikowany klub musi być członkiem PZPN</a:t>
            </a:r>
            <a:endParaRPr lang="pl-PL" sz="1400" i="1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pic>
        <p:nvPicPr>
          <p:cNvPr id="4098" name="Picture 2" descr="Ministerstwo Sportu i Turystyki Logo Download png">
            <a:extLst>
              <a:ext uri="{FF2B5EF4-FFF2-40B4-BE49-F238E27FC236}">
                <a16:creationId xmlns:a16="http://schemas.microsoft.com/office/drawing/2014/main" id="{E53D15C5-12ED-1A40-E1F8-C16F8F2F0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88" y="812273"/>
            <a:ext cx="4438049" cy="18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437ABF1-389A-A7B3-95F6-6525819F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47" y="2871047"/>
            <a:ext cx="2897928" cy="289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6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83"/>
    </mc:Choice>
    <mc:Fallback xmlns="">
      <p:transition spd="slow" advTm="2698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AFBFF"/>
            </a:gs>
            <a:gs pos="100000">
              <a:srgbClr val="F1785B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6DFFE4-66E1-BE56-3383-0796B39B8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CE51336-A1D4-27AA-8555-639BC50DBA31}"/>
              </a:ext>
            </a:extLst>
          </p:cNvPr>
          <p:cNvSpPr txBox="1"/>
          <p:nvPr/>
        </p:nvSpPr>
        <p:spPr>
          <a:xfrm>
            <a:off x="11318722" y="6320651"/>
            <a:ext cx="5383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pl-PL" dirty="0">
                <a:solidFill>
                  <a:srgbClr val="FAFBFF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08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3EB5B9F-5706-2ED6-6FC0-E35FBD8B9E66}"/>
              </a:ext>
            </a:extLst>
          </p:cNvPr>
          <p:cNvSpPr/>
          <p:nvPr/>
        </p:nvSpPr>
        <p:spPr>
          <a:xfrm>
            <a:off x="4656137" y="728662"/>
            <a:ext cx="6662584" cy="540067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7EF8684-B0C5-13FB-8D36-428337FC8610}"/>
              </a:ext>
            </a:extLst>
          </p:cNvPr>
          <p:cNvSpPr txBox="1"/>
          <p:nvPr/>
        </p:nvSpPr>
        <p:spPr>
          <a:xfrm>
            <a:off x="5017932" y="1089025"/>
            <a:ext cx="5756975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3200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Korzyści z programu certyfikacji dla klubu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1D677B0-40A0-368F-33B1-A9766026042D}"/>
              </a:ext>
            </a:extLst>
          </p:cNvPr>
          <p:cNvSpPr txBox="1"/>
          <p:nvPr/>
        </p:nvSpPr>
        <p:spPr>
          <a:xfrm>
            <a:off x="4909513" y="2271210"/>
            <a:ext cx="6268003" cy="24929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AutoNum type="arabicPeriod"/>
            </a:pP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Zwiększenie popytu na szkoleniowców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z odpowiednimi licencjami w ręku; </a:t>
            </a:r>
          </a:p>
          <a:p>
            <a:pPr marL="342900" indent="-342900">
              <a:buAutoNum type="arabicPeriod"/>
            </a:pPr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Dofinansowanie z Ministerstwa Sportu i Turystyki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przeznaczane na dofinansowanie wydatków w takich obszarach jak np. wynagrodzenia szkoleniowców czy podwyższanie ich kwalifikacji; </a:t>
            </a:r>
          </a:p>
          <a:p>
            <a:endParaRPr lang="pl-PL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pl-PL" b="1" dirty="0">
                <a:latin typeface="Cambria" panose="02040503050406030204" pitchFamily="18" charset="0"/>
                <a:ea typeface="Cambria" panose="02040503050406030204" pitchFamily="18" charset="0"/>
              </a:rPr>
              <a:t>Poprawa warunków pracy  </a:t>
            </a:r>
            <a:r>
              <a:rPr lang="pl-PL" dirty="0">
                <a:latin typeface="Cambria" panose="02040503050406030204" pitchFamily="18" charset="0"/>
                <a:ea typeface="Cambria" panose="02040503050406030204" pitchFamily="18" charset="0"/>
              </a:rPr>
              <a:t>w szkółkach piłkarskich; 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9133A7D8-5A83-ECC2-9119-9D7795612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30" y="5228975"/>
            <a:ext cx="429594" cy="54000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80986C77-3764-DB99-CF24-7D9F9236B692}"/>
              </a:ext>
            </a:extLst>
          </p:cNvPr>
          <p:cNvSpPr txBox="1"/>
          <p:nvPr/>
        </p:nvSpPr>
        <p:spPr>
          <a:xfrm>
            <a:off x="5540991" y="5375864"/>
            <a:ext cx="56365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1400" i="1" dirty="0">
                <a:solidFill>
                  <a:srgbClr val="375AF6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Uwaga! Wsparcie finansowe z Ministerstwa Sportu i Turystyki</a:t>
            </a:r>
            <a:endParaRPr lang="pl-PL" sz="1400" i="1" dirty="0">
              <a:solidFill>
                <a:srgbClr val="375AF6"/>
              </a:solidFill>
              <a:latin typeface="Poppins Light" panose="00000400000000000000" pitchFamily="2" charset="-18"/>
              <a:cs typeface="Poppins Light" panose="00000400000000000000" pitchFamily="2" charset="-18"/>
            </a:endParaRPr>
          </a:p>
        </p:txBody>
      </p:sp>
      <p:sp>
        <p:nvSpPr>
          <p:cNvPr id="9" name="AutoShape 10" descr="Obraz znaleziony dla: ministerstwo sportu i turystyki">
            <a:extLst>
              <a:ext uri="{FF2B5EF4-FFF2-40B4-BE49-F238E27FC236}">
                <a16:creationId xmlns:a16="http://schemas.microsoft.com/office/drawing/2014/main" id="{09EC1028-DE65-072D-9D9C-EE5A1ACBB11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6" name="Picture 2" descr="Złoty Certyfikat dla Gedanii 1922 - Klub Sportowy Gedania 1922">
            <a:extLst>
              <a:ext uri="{FF2B5EF4-FFF2-40B4-BE49-F238E27FC236}">
                <a16:creationId xmlns:a16="http://schemas.microsoft.com/office/drawing/2014/main" id="{7BE1ED73-9A17-5DC0-DF77-DFE18636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8" y="1581467"/>
            <a:ext cx="4314188" cy="358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07"/>
    </mc:Choice>
    <mc:Fallback xmlns="">
      <p:transition spd="slow" advTm="75907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2095</Words>
  <Application>Microsoft Office PowerPoint</Application>
  <PresentationFormat>Panoramiczny</PresentationFormat>
  <Paragraphs>413</Paragraphs>
  <Slides>26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Poppins Light</vt:lpstr>
      <vt:lpstr>Poppins SemiBold</vt:lpstr>
      <vt:lpstr>Motyw pakietu Office</vt:lpstr>
      <vt:lpstr>Acrobat Document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KW</cp:lastModifiedBy>
  <cp:revision>20</cp:revision>
  <dcterms:created xsi:type="dcterms:W3CDTF">2025-07-03T15:04:23Z</dcterms:created>
  <dcterms:modified xsi:type="dcterms:W3CDTF">2025-12-24T10:04:33Z</dcterms:modified>
</cp:coreProperties>
</file>