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71" r:id="rId4"/>
    <p:sldId id="262" r:id="rId5"/>
    <p:sldId id="263" r:id="rId6"/>
    <p:sldId id="267" r:id="rId7"/>
    <p:sldId id="264" r:id="rId8"/>
    <p:sldId id="272" r:id="rId9"/>
    <p:sldId id="273" r:id="rId10"/>
    <p:sldId id="259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7284" autoAdjust="0"/>
  </p:normalViewPr>
  <p:slideViewPr>
    <p:cSldViewPr snapToGrid="0">
      <p:cViewPr>
        <p:scale>
          <a:sx n="57" d="100"/>
          <a:sy n="57" d="100"/>
        </p:scale>
        <p:origin x="48" y="84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22.12.2025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60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8E5F-1247-DFD2-7362-D97433748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7A3B435-2EB9-8230-F484-6D86DB1B8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61C3E4D-2A6A-BD99-DE7D-D9AEDDCBC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AD9616-64B3-A70B-76C8-068D0E404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1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24236-5352-8697-90E8-CAA922A6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DDFA78D-37B6-9024-02F5-85C268928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0BCBAED-E0BA-498F-47F8-27846BC96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D9BFEE-D92E-38EA-20D1-404616DF8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51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22.12.2025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Obóz sportowy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a impreza turystyczna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874713" y="728663"/>
            <a:ext cx="5449886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1235074" y="918968"/>
            <a:ext cx="486092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Obóz sportowy 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a zakres usług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5074" y="1946605"/>
            <a:ext cx="4860925" cy="3974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Obozy sportowe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często łączą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: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Nocleg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Wyżywienie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Trening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Transport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Atrakcje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To może „wejść” w reżim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ustawy o imprezach turystycznych i powiązanych usługach turystycznych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Skutki dla organizatora – obowiązki organizatora turystyki wynikające z ustawy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Kluczowy błąd: „to tylko zgrupowanie” ≠ automatyczne wyłączenie spod przepisów</a:t>
            </a:r>
          </a:p>
        </p:txBody>
      </p:sp>
      <p:pic>
        <p:nvPicPr>
          <p:cNvPr id="5" name="Obraz 4" descr="Obraz zawierający lekkoatletyka, sport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05646B07-42B5-0C4B-2D56-5B8DE46A1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r="2990"/>
          <a:stretch>
            <a:fillRect/>
          </a:stretch>
        </p:blipFill>
        <p:spPr>
          <a:xfrm>
            <a:off x="6324599" y="728662"/>
            <a:ext cx="50040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3AA0C-7A43-4786-671A-8BF1131D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4794CF7-52A9-D89B-BB2D-5AFEC30BEFF0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0B731D2-D666-4526-DBF4-A82C682832FC}"/>
              </a:ext>
            </a:extLst>
          </p:cNvPr>
          <p:cNvSpPr/>
          <p:nvPr/>
        </p:nvSpPr>
        <p:spPr>
          <a:xfrm>
            <a:off x="887606" y="716220"/>
            <a:ext cx="5706841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E97B57A-1F65-E423-716C-5BB0970F42A1}"/>
              </a:ext>
            </a:extLst>
          </p:cNvPr>
          <p:cNvSpPr txBox="1"/>
          <p:nvPr/>
        </p:nvSpPr>
        <p:spPr>
          <a:xfrm>
            <a:off x="1228627" y="850880"/>
            <a:ext cx="4860925" cy="984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Kiedy obóz staje się „imprezą turystyczną”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8F4366-E1EE-0D23-4CD5-81215483B5A6}"/>
              </a:ext>
            </a:extLst>
          </p:cNvPr>
          <p:cNvSpPr txBox="1"/>
          <p:nvPr/>
        </p:nvSpPr>
        <p:spPr>
          <a:xfrm>
            <a:off x="1228627" y="1913825"/>
            <a:ext cx="5049510" cy="3358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Impreza turystyczna = połączenie co najmniej dwóch różnych rodzajów usług turystycznych na potrzeby tej samej podróży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Zadaj 3 pytania: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Czy zapewniasz co najmniej 2 różne usługi turystyczne dla tej samej podróży/pobytu?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Czy jest jedna cena / jeden pakiet / jedna umowa (albo koszyk usług łączonych)?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Czy obejmuje nocleg lub trwa &gt; 24h?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Typowe „pakiety obozowe” (nocleg + wyżywienie + trening) spełniają kryterium imprezy turystycznej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575AACA-4308-081D-1E3B-307F0B91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901" y="5401722"/>
            <a:ext cx="429594" cy="5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10EAD9C-AF9E-A9F6-DF17-036735090D0F}"/>
              </a:ext>
            </a:extLst>
          </p:cNvPr>
          <p:cNvSpPr txBox="1"/>
          <p:nvPr/>
        </p:nvSpPr>
        <p:spPr>
          <a:xfrm>
            <a:off x="1890515" y="5382792"/>
            <a:ext cx="392506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 na model „zapisów” i płatności: nawet przy rozbiciu na pozycje, praktyka sprzedaży może „skleić” usługi w pakiet</a:t>
            </a:r>
          </a:p>
        </p:txBody>
      </p:sp>
      <p:pic>
        <p:nvPicPr>
          <p:cNvPr id="3" name="Obraz 2" descr="Obraz zawierający sport, zawody lekkoatletyczne, osoba, koszykówka&#10;&#10;Zawartość wygenerowana przez AI może być niepoprawna.">
            <a:extLst>
              <a:ext uri="{FF2B5EF4-FFF2-40B4-BE49-F238E27FC236}">
                <a16:creationId xmlns:a16="http://schemas.microsoft.com/office/drawing/2014/main" id="{DCCE6209-7C72-D216-3C36-A527A8252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r="19898"/>
          <a:stretch>
            <a:fillRect/>
          </a:stretch>
        </p:blipFill>
        <p:spPr>
          <a:xfrm>
            <a:off x="6594447" y="716895"/>
            <a:ext cx="4752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6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2962330"/>
            <a:ext cx="10464208" cy="316700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189619" y="3039010"/>
            <a:ext cx="9831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Obowiązki organizatora turystyki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170395" y="3529291"/>
            <a:ext cx="10146892" cy="25188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Działalność regulowana =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najpierw legalizacja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statusu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Wpis do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rejestru organizatorów turystyki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(Marszałek Województwa), ale funkcjonuje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Centralna Ewidencja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prowadzona przez Turystyczny Fundusz Gwarancyjny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Marszałek może wydać decyzję o stwierdzeniu wykonywania działalności bez wpisu oraz nałożyć zakaz wykonywania działalności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Zabezpieczenie finansowe na wypadek niewypłacalności (gwarancja bankowa, ubezpieczeniowa, ubezpieczenie podróżnych)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składka ubezpieczeniowa + miesięczne raporty (m.in. umowy, liczba podróżnych, regulowanie składek)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Obowiązki informacyjne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wobec podróżnych (m.in. warunki zmiany, prawo odstąpienia, reklamacji)</a:t>
            </a:r>
          </a:p>
        </p:txBody>
      </p:sp>
      <p:pic>
        <p:nvPicPr>
          <p:cNvPr id="3" name="Obraz 2" descr="Obraz zawierający stadium, budynek, piłka nożna, stadion&#10;&#10;Zawartość wygenerowana przez AI może być niepoprawna.">
            <a:extLst>
              <a:ext uri="{FF2B5EF4-FFF2-40B4-BE49-F238E27FC236}">
                <a16:creationId xmlns:a16="http://schemas.microsoft.com/office/drawing/2014/main" id="{B234D5D4-080A-93BA-EB04-EB3D6D620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4" r="102" b="21116"/>
          <a:stretch>
            <a:fillRect/>
          </a:stretch>
        </p:blipFill>
        <p:spPr>
          <a:xfrm>
            <a:off x="879958" y="622330"/>
            <a:ext cx="10440000" cy="2340000"/>
          </a:xfrm>
          <a:prstGeom prst="rect">
            <a:avLst/>
          </a:prstGeom>
        </p:spPr>
      </p:pic>
      <p:pic>
        <p:nvPicPr>
          <p:cNvPr id="4" name="Obraz 3" descr="Obraz zawierający sport, pływanie, Ludzka twarz, osoba&#10;&#10;Zawartość wygenerowana przez AI może być niepoprawna.">
            <a:extLst>
              <a:ext uri="{FF2B5EF4-FFF2-40B4-BE49-F238E27FC236}">
                <a16:creationId xmlns:a16="http://schemas.microsoft.com/office/drawing/2014/main" id="{2EF2383B-69CE-5EE6-173B-582F445B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40131"/>
          <a:stretch>
            <a:fillRect/>
          </a:stretch>
        </p:blipFill>
        <p:spPr>
          <a:xfrm>
            <a:off x="879958" y="622330"/>
            <a:ext cx="1045896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5085278" y="728663"/>
            <a:ext cx="623344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5347287" y="1023629"/>
            <a:ext cx="55516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Umowa z uczestnikiem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5347287" y="1697195"/>
            <a:ext cx="5709425" cy="320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Kto jest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organizatorem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(dane, kontakt)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Cena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co obejmuje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: nocleg, wyżywienie, program treningowy, transport, sprzęt, ubezpieczenie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Warunki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zmiany programu i ceny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Minimalna liczba uczestników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Zasady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rezygnacji + zwrotu zapłaconej ceny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Procedura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reklamacyjna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i terminy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Informacje 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zabezpieczeniu na wypadek niewypłacalności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(jeśli dotyczy) oraz „co robić, gdy…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Standardowy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formularz informacyjny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zgodny z ustawą</a:t>
            </a:r>
          </a:p>
        </p:txBody>
      </p:sp>
      <p:pic>
        <p:nvPicPr>
          <p:cNvPr id="7" name="Obraz 6" descr="Obraz zawierający transport, niebo, na wolnym powietrzu, koparka&#10;&#10;Zawartość wygenerowana przez AI może być niepoprawna.">
            <a:extLst>
              <a:ext uri="{FF2B5EF4-FFF2-40B4-BE49-F238E27FC236}">
                <a16:creationId xmlns:a16="http://schemas.microsoft.com/office/drawing/2014/main" id="{87EF5B5C-6840-6EEE-173B-45FD411E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0"/>
            <a:ext cx="3600449" cy="5400674"/>
          </a:xfrm>
          <a:prstGeom prst="rect">
            <a:avLst/>
          </a:prstGeom>
        </p:spPr>
      </p:pic>
      <p:pic>
        <p:nvPicPr>
          <p:cNvPr id="9" name="Obraz 8" descr="Obraz zawierający ubrania, na wolnym powietrzu, osoba, niebo&#10;&#10;Zawartość wygenerowana przez AI może być niepoprawna.">
            <a:extLst>
              <a:ext uri="{FF2B5EF4-FFF2-40B4-BE49-F238E27FC236}">
                <a16:creationId xmlns:a16="http://schemas.microsoft.com/office/drawing/2014/main" id="{816FECEC-9B14-CDFE-1D5C-2E001783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36028"/>
          <a:stretch>
            <a:fillRect/>
          </a:stretch>
        </p:blipFill>
        <p:spPr>
          <a:xfrm>
            <a:off x="873278" y="739111"/>
            <a:ext cx="4212000" cy="54013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87" y="5114634"/>
            <a:ext cx="429594" cy="540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6038008" y="5258312"/>
            <a:ext cx="4860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Umowa na trwałym nośniki – pisemna, elektroniczna </a:t>
            </a:r>
          </a:p>
        </p:txBody>
      </p:sp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E99CA-6067-9BE9-6ABF-4593C5B0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177B6A-7432-DAED-7ADD-F1DB144B87D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A7803B-0DDC-F293-DEDB-246AC1EBAD86}"/>
              </a:ext>
            </a:extLst>
          </p:cNvPr>
          <p:cNvSpPr/>
          <p:nvPr/>
        </p:nvSpPr>
        <p:spPr>
          <a:xfrm>
            <a:off x="5553278" y="727307"/>
            <a:ext cx="576544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969A0A-F07A-C233-0A6C-2F036EBC4803}"/>
              </a:ext>
            </a:extLst>
          </p:cNvPr>
          <p:cNvSpPr txBox="1"/>
          <p:nvPr/>
        </p:nvSpPr>
        <p:spPr>
          <a:xfrm>
            <a:off x="5758980" y="1026466"/>
            <a:ext cx="494800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Odpowiedzialność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organizatora turystyki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52FF7F-4482-F931-C64C-53C388BD6544}"/>
              </a:ext>
            </a:extLst>
          </p:cNvPr>
          <p:cNvSpPr txBox="1"/>
          <p:nvPr/>
        </p:nvSpPr>
        <p:spPr>
          <a:xfrm>
            <a:off x="5758980" y="2113879"/>
            <a:ext cx="5093413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karna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działaczy m.in. za: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prowadzenie działalności bez wpisu;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prowadzenie działalności bez ubezpieczenia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administracyjna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kary pieniężne za naruszenie praw pasażerów w transporcie autobusowym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 50.000 zł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wykreślenie z rejestru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organizatorów turystyki i zakaz prowadzenia działalności przez 3 lata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majątkowa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za usługi świadczone przez wszystkich podwykonawców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Przepisy 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ochronie konsumentów</a:t>
            </a:r>
          </a:p>
        </p:txBody>
      </p:sp>
      <p:pic>
        <p:nvPicPr>
          <p:cNvPr id="7" name="Obraz 6" descr="Obraz zawierający stół, Materiały biurowe, tekst, meble&#10;&#10;Zawartość wygenerowana przez AI może być niepoprawna.">
            <a:extLst>
              <a:ext uri="{FF2B5EF4-FFF2-40B4-BE49-F238E27FC236}">
                <a16:creationId xmlns:a16="http://schemas.microsoft.com/office/drawing/2014/main" id="{475FE191-8126-F1F5-5D77-9A4CD8D2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5" r="22026"/>
          <a:stretch>
            <a:fillRect/>
          </a:stretch>
        </p:blipFill>
        <p:spPr>
          <a:xfrm>
            <a:off x="873278" y="727982"/>
            <a:ext cx="3888000" cy="5400000"/>
          </a:xfrm>
          <a:prstGeom prst="rect">
            <a:avLst/>
          </a:prstGeom>
        </p:spPr>
      </p:pic>
      <p:pic>
        <p:nvPicPr>
          <p:cNvPr id="6" name="Obraz 5" descr="Obraz zawierający osoba, ubrania, na wolnym powietrzu, drzewo&#10;&#10;Zawartość wygenerowana przez AI może być niepoprawna.">
            <a:extLst>
              <a:ext uri="{FF2B5EF4-FFF2-40B4-BE49-F238E27FC236}">
                <a16:creationId xmlns:a16="http://schemas.microsoft.com/office/drawing/2014/main" id="{EA5C464A-E9A2-F06B-E700-01B35C75B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r="28561"/>
          <a:stretch>
            <a:fillRect/>
          </a:stretch>
        </p:blipFill>
        <p:spPr>
          <a:xfrm>
            <a:off x="873278" y="727982"/>
            <a:ext cx="468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06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10429287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197948" y="973988"/>
            <a:ext cx="10009027" cy="4736327"/>
            <a:chOff x="1197948" y="728397"/>
            <a:chExt cx="11750839" cy="5396789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197948" y="728397"/>
              <a:ext cx="11750839" cy="561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Wyjątek od ustawy o imprezach turystycznych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197949" y="1372980"/>
              <a:ext cx="7770931" cy="47522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Ustawy nie stosuje się m.in. do imprez oferowanych (łącznie): 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okazjonalnie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(nieregularnie)</a:t>
              </a: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na zasadach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niezarobkowych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(brak marży),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wyłącznie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ograniczonej grupie podróżnych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(np. członkowie klubu / zamknięta sekcja)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Wyłączenie dot. także usług turystycznych trwających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krócej niż 24 godziny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 chyba że obejmują nocleg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ramach wyłączenia: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Zlecenie całości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licencjonowanemu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organizatorowi turystyki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(klub jest „zamawiającym”, nie sprzedaje pakietu)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Klub organizuje trening i opiekę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 a rodzice samodzielnie kupują nocleg/transport (nie „ułatwiać” w sposób, który tworzy powiązane usługi)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9264E1F9-2A87-E548-99C9-C96BF74CB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13785"/>
          <a:stretch>
            <a:fillRect/>
          </a:stretch>
        </p:blipFill>
        <p:spPr>
          <a:xfrm>
            <a:off x="8090909" y="1539687"/>
            <a:ext cx="3213092" cy="45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96E8C-4466-5C49-2413-6044DC04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B7C1264-4CF9-F3F0-5C50-8EC2B8341CA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07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7DBD15E-7954-8DAC-B5FA-4DB106534157}"/>
              </a:ext>
            </a:extLst>
          </p:cNvPr>
          <p:cNvSpPr/>
          <p:nvPr/>
        </p:nvSpPr>
        <p:spPr>
          <a:xfrm>
            <a:off x="874713" y="728663"/>
            <a:ext cx="10429287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D8151A-1279-DF86-127A-B0E96FD726FB}"/>
              </a:ext>
            </a:extLst>
          </p:cNvPr>
          <p:cNvGrpSpPr/>
          <p:nvPr/>
        </p:nvGrpSpPr>
        <p:grpSpPr>
          <a:xfrm>
            <a:off x="1197949" y="973988"/>
            <a:ext cx="5358968" cy="4921557"/>
            <a:chOff x="1197949" y="728397"/>
            <a:chExt cx="6291558" cy="5607848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1DD8220C-E7B6-A439-40CB-A76A8DA76456}"/>
                </a:ext>
              </a:extLst>
            </p:cNvPr>
            <p:cNvSpPr txBox="1"/>
            <p:nvPr/>
          </p:nvSpPr>
          <p:spPr>
            <a:xfrm>
              <a:off x="1197949" y="728397"/>
              <a:ext cx="6291558" cy="1122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Alternatywa: wypoczynek dzieci i młodzieży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9D569B8F-1DA1-BAF7-E8E6-5D003AAB9EC3}"/>
                </a:ext>
              </a:extLst>
            </p:cNvPr>
            <p:cNvSpPr txBox="1"/>
            <p:nvPr/>
          </p:nvSpPr>
          <p:spPr>
            <a:xfrm>
              <a:off x="1197949" y="1952268"/>
              <a:ext cx="6173731" cy="4383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Wypoczynek realizowany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celach rekreacyjnych lub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regeneracji sił fizycznych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i psychicznych,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połączony ze szkoleniem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/ pogłębianiem wiedzy / rozwijaniem zainteresowań, uzdolnień lub kompetencji społecznych,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trwający nieprzerwanie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co najmniej 2 dni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organizowany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czasie ferii letnich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i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zimowych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oraz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wiosennej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i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zimowej przerwy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świątecznej,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kraju lub za granicą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 szczególności jako: kolonia, półkolonia, zimowisko,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obóz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 biwak.</a:t>
              </a:r>
            </a:p>
          </p:txBody>
        </p:sp>
      </p:grpSp>
      <p:pic>
        <p:nvPicPr>
          <p:cNvPr id="9" name="Obraz 8" descr="Obraz zawierający na wolnym powietrzu, niebo, Backpacking, osoba&#10;&#10;Zawartość wygenerowana przez AI może być niepoprawna.">
            <a:extLst>
              <a:ext uri="{FF2B5EF4-FFF2-40B4-BE49-F238E27FC236}">
                <a16:creationId xmlns:a16="http://schemas.microsoft.com/office/drawing/2014/main" id="{252ED196-AC8F-F32A-D3D3-745FFFD64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r="23110"/>
          <a:stretch>
            <a:fillRect/>
          </a:stretch>
        </p:blipFill>
        <p:spPr>
          <a:xfrm>
            <a:off x="6657278" y="725497"/>
            <a:ext cx="4646721" cy="54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677836-FE79-A8FE-8E92-0B304514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1F3F05D-D6F9-7874-F472-3DE03051F27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08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2CAD053-2634-6A28-E570-A2527EAFF1A2}"/>
              </a:ext>
            </a:extLst>
          </p:cNvPr>
          <p:cNvSpPr/>
          <p:nvPr/>
        </p:nvSpPr>
        <p:spPr>
          <a:xfrm>
            <a:off x="874713" y="728663"/>
            <a:ext cx="10429287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60E509D-647F-BFFF-7CE7-5759F1CCF651}"/>
              </a:ext>
            </a:extLst>
          </p:cNvPr>
          <p:cNvGrpSpPr/>
          <p:nvPr/>
        </p:nvGrpSpPr>
        <p:grpSpPr>
          <a:xfrm>
            <a:off x="1059366" y="973988"/>
            <a:ext cx="6612673" cy="4876953"/>
            <a:chOff x="1035249" y="728397"/>
            <a:chExt cx="7763438" cy="5557024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DE088605-865F-9B02-52E5-AE366A248E0B}"/>
                </a:ext>
              </a:extLst>
            </p:cNvPr>
            <p:cNvSpPr txBox="1"/>
            <p:nvPr/>
          </p:nvSpPr>
          <p:spPr>
            <a:xfrm>
              <a:off x="1197949" y="728397"/>
              <a:ext cx="7600738" cy="1122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Ustawa o systemie </a:t>
              </a:r>
            </a:p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oświaty (art. 92a-92t) 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2F0E0354-A85D-0FF2-0E03-E7B9E01830F8}"/>
                </a:ext>
              </a:extLst>
            </p:cNvPr>
            <p:cNvSpPr txBox="1"/>
            <p:nvPr/>
          </p:nvSpPr>
          <p:spPr>
            <a:xfrm>
              <a:off x="1035249" y="1901444"/>
              <a:ext cx="7600738" cy="4383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Ustawa ta nie wyklucza stosowania przepisów o imprezach turystycznych, ale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pozwala na legalne prowadzenie wypoczynku wyłączonego spod reżimu ustawy o imprezach turystycznych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Organizatorem może być m.in. osoba prawna lub jednostka organizacyjna realizująca wypoczynek w </a:t>
              </a:r>
              <a:r>
                <a:rPr lang="pl-PL" sz="1400" b="1" u="sng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celu niezarobkowym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Obowiązki: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Zgłoszenie wypoczynku do kuratorium oświaty poprzez system „Baza wypoczynku” 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Zapewnienie kierownika wypoczynku, wychowawców, 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Zapewnienie bezpiecznych i higienicznych warunków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Uzyskanie informacji o uczestnikach – Karta Wypoczynku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Kontrole prowadzone przez kuratorium oświaty</a:t>
              </a:r>
            </a:p>
          </p:txBody>
        </p:sp>
      </p:grpSp>
      <p:pic>
        <p:nvPicPr>
          <p:cNvPr id="9" name="Obraz 8" descr="Obraz zawierający Ludzka twarz, Zabawa, osoba, uśmiech&#10;&#10;Zawartość wygenerowana przez AI może być niepoprawna.">
            <a:extLst>
              <a:ext uri="{FF2B5EF4-FFF2-40B4-BE49-F238E27FC236}">
                <a16:creationId xmlns:a16="http://schemas.microsoft.com/office/drawing/2014/main" id="{907F1793-C401-16DB-99AC-37786A43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37" y="728662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594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6678</TotalTime>
  <Words>693</Words>
  <Application>Microsoft Office PowerPoint</Application>
  <PresentationFormat>Panoramiczny</PresentationFormat>
  <Paragraphs>95</Paragraphs>
  <Slides>10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137</cp:revision>
  <dcterms:created xsi:type="dcterms:W3CDTF">2025-07-03T15:04:23Z</dcterms:created>
  <dcterms:modified xsi:type="dcterms:W3CDTF">2025-12-23T19:44:41Z</dcterms:modified>
</cp:coreProperties>
</file>