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3" r:id="rId4"/>
    <p:sldId id="267" r:id="rId5"/>
    <p:sldId id="268" r:id="rId6"/>
    <p:sldId id="269" r:id="rId7"/>
    <p:sldId id="262" r:id="rId8"/>
    <p:sldId id="264" r:id="rId9"/>
    <p:sldId id="270" r:id="rId10"/>
    <p:sldId id="259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20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4156" userDrawn="1">
          <p15:clr>
            <a:srgbClr val="A4A3A4"/>
          </p15:clr>
        </p15:guide>
        <p15:guide id="6" pos="551" userDrawn="1">
          <p15:clr>
            <a:srgbClr val="A4A3A4"/>
          </p15:clr>
        </p15:guide>
        <p15:guide id="7" pos="7129" userDrawn="1">
          <p15:clr>
            <a:srgbClr val="A4A3A4"/>
          </p15:clr>
        </p15:guide>
        <p15:guide id="8" orient="horz" pos="3861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pos="2933" userDrawn="1">
          <p15:clr>
            <a:srgbClr val="A4A3A4"/>
          </p15:clr>
        </p15:guide>
        <p15:guide id="11" orient="horz" pos="686" userDrawn="1">
          <p15:clr>
            <a:srgbClr val="A4A3A4"/>
          </p15:clr>
        </p15:guide>
        <p15:guide id="12" pos="778" userDrawn="1">
          <p15:clr>
            <a:srgbClr val="A4A3A4"/>
          </p15:clr>
        </p15:guide>
        <p15:guide id="13" orient="horz" pos="9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E596"/>
    <a:srgbClr val="6882F9"/>
    <a:srgbClr val="FAFBFF"/>
    <a:srgbClr val="375AF6"/>
    <a:srgbClr val="0A141E"/>
    <a:srgbClr val="F1785B"/>
    <a:srgbClr val="9BA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7284" autoAdjust="0"/>
  </p:normalViewPr>
  <p:slideViewPr>
    <p:cSldViewPr snapToGrid="0">
      <p:cViewPr varScale="1">
        <p:scale>
          <a:sx n="59" d="100"/>
          <a:sy n="59" d="100"/>
        </p:scale>
        <p:origin x="888" y="52"/>
      </p:cViewPr>
      <p:guideLst>
        <p:guide orient="horz" pos="3521"/>
        <p:guide pos="3840"/>
        <p:guide pos="4520"/>
        <p:guide pos="7469"/>
        <p:guide orient="horz" pos="4156"/>
        <p:guide pos="551"/>
        <p:guide pos="7129"/>
        <p:guide orient="horz" pos="3861"/>
        <p:guide orient="horz" pos="459"/>
        <p:guide pos="2933"/>
        <p:guide orient="horz" pos="686"/>
        <p:guide pos="778"/>
        <p:guide orient="horz" pos="9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224C3-5C24-4EE5-8B4B-6E5607AF4DAC}" type="datetimeFigureOut">
              <a:rPr lang="pl-PL" smtClean="0"/>
              <a:t>02.12.2025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C913A-DEF0-42E2-B1BD-AE5B1B8D7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73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65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F1773B-1E16-F5B6-F958-C3CA9E225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9769F61-7121-6903-DDD6-02652A2E9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225F56-EFC0-92E1-3A4B-AB954CD4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7070D4-A02C-6C2A-687D-7801D082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0029CA-FF91-DC76-A150-E0B3111D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1897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FCAAAF-1629-5274-F5F9-BE918C90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962773A-3D6D-9D41-D31F-A03029A6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35B6F6-21DD-9C8A-E76F-E63DD8FF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C659DA-F0AC-5736-1FA4-916216C7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EEE170-FAC3-4F6B-60B6-AAF4A014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708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544F03-7440-CA2D-0936-2E336E257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88E3753-4DB5-AB5C-B122-F656C293B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D4F52F-97DB-9F5E-5147-221497E32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7A2D27-962D-8421-0FBC-8A1FAFE6E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5CB063-C208-DE13-D307-F30915C3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624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E86A95-A16A-6605-F24C-30571F55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094A77-5C74-F7BD-2320-71CCA9426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3F71D74-BC93-8E1C-B9C3-575800D1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708BA3-DD91-F8F9-74E2-979F6AC3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F5DAC9-DEAD-7054-0F81-E7D3E76B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250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DCAE28-2E7D-093A-F46C-27303C0A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65C6563-3A87-E6B0-164E-21277BC52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0A753C9-EC54-7667-6CD3-5DB69F23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51E5E7-A667-BB70-D297-BC380D2E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5E84C4A-C4D3-9D48-5C2D-9C005589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398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147C8B-22B9-E5CF-6CA0-F8A5290EF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8D4BBB-C4DD-4A04-CA49-4A2EA7962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275790-6931-961A-BCE7-D259E5A94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5CF66B-1E23-5566-232D-3D02AF951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611B08-59F7-CEC0-38F2-8E3E47EA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C0DF954-E317-880C-E5C5-6AC3A552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14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42215E-11DF-1C6D-4462-2D4B065F0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514FA90-821A-4A17-B0B6-D5393D8C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1BAB01-B0D3-EC29-8743-61BAE0781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9B87B78-2A2D-963A-19BA-A2E5724CF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8567C7-BB74-ADD9-95F4-9D29436D7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7FAE048-274C-314D-229C-9A6D0D4DF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683A4B6-45AD-62D6-EF83-4115DE206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E0E150A-62A7-7648-70D9-223676D2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080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74E2ED-27ED-815B-96C5-11337F00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747C55B-9757-2826-ED34-CFECC739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2E1B35C-7B57-02CB-9C6A-83E65CDA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802A1D0-22B2-1065-D2D5-3F3E4EA6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854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DCEAE08-A44C-F90D-26D5-A0006D00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CFBB404-AA7F-23C3-0CF6-B6DAB7EE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442EC4-C7EF-3C8B-F363-0D290555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164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158D3-E6E9-145E-B904-0A9696F7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42B2C1-0B4A-4001-7348-314BA2D88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F60B5B3-76E1-E545-231C-EE5FC948F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E156BD-F96C-A328-4035-E6555EA3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7B090BD-9B80-93D1-232A-450CD7D2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913211-EF76-D137-120F-9F23E92D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812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622C43-9451-73D9-9D15-E174853D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F9A3192-97FE-6739-C365-4DB44977B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55BE96-55F4-9BCF-CEF5-920676F27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38006EB-8014-8D5F-AC89-21D2429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AD18A8-A3C4-CA6B-2EDC-A90CA97A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6578B5E-B5B2-7063-9956-3A852380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445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86E11F9-0CD2-C0DC-200A-423B422C0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E697087-FB04-5892-62D8-4171DE24E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8A053B-AC4C-585F-E943-4B771C602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EB6D14-73C2-4886-6933-35A0E3ACC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0E2EDC-9E18-B8D5-83D8-5D153ECF1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971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www.wspieramykluby.pl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02CE7A0-7AA5-411D-B604-E7C92C74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53" y="0"/>
            <a:ext cx="5455847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DCA0F3A-2A02-5A92-0287-7E17B795C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728663"/>
            <a:ext cx="2878428" cy="69514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AFF00AE-780D-584A-E4C3-CBC71BBE36CB}"/>
              </a:ext>
            </a:extLst>
          </p:cNvPr>
          <p:cNvSpPr txBox="1"/>
          <p:nvPr/>
        </p:nvSpPr>
        <p:spPr>
          <a:xfrm>
            <a:off x="874713" y="2836128"/>
            <a:ext cx="6253316" cy="2646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Odpowiedzialność członków zarządu </a:t>
            </a:r>
          </a:p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klubu sportowego</a:t>
            </a:r>
          </a:p>
          <a:p>
            <a:endParaRPr lang="pl-PL" sz="3200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  <a:p>
            <a:r>
              <a:rPr lang="pl-PL" sz="20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Karol Ważny</a:t>
            </a:r>
          </a:p>
        </p:txBody>
      </p:sp>
    </p:spTree>
    <p:extLst>
      <p:ext uri="{BB962C8B-B14F-4D97-AF65-F5344CB8AC3E}">
        <p14:creationId xmlns:p14="http://schemas.microsoft.com/office/powerpoint/2010/main" val="3871455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A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468F84-BDAC-8040-C784-C2DB3742F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172F8BA8-4399-C9B5-009D-13D0248A15D6}"/>
              </a:ext>
            </a:extLst>
          </p:cNvPr>
          <p:cNvSpPr/>
          <p:nvPr/>
        </p:nvSpPr>
        <p:spPr>
          <a:xfrm>
            <a:off x="0" y="5589588"/>
            <a:ext cx="12191999" cy="1268412"/>
          </a:xfrm>
          <a:prstGeom prst="rect">
            <a:avLst/>
          </a:prstGeom>
          <a:gradFill>
            <a:gsLst>
              <a:gs pos="50000">
                <a:srgbClr val="FAFBFF"/>
              </a:gs>
              <a:gs pos="100000">
                <a:srgbClr val="6882F9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14853F4-BD24-18D5-447B-FA5EF188AFA9}"/>
              </a:ext>
            </a:extLst>
          </p:cNvPr>
          <p:cNvSpPr txBox="1"/>
          <p:nvPr/>
        </p:nvSpPr>
        <p:spPr>
          <a:xfrm>
            <a:off x="1235075" y="3493926"/>
            <a:ext cx="424908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6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Wejdź na naszą stronę internetową</a:t>
            </a:r>
          </a:p>
          <a:p>
            <a:r>
              <a:rPr lang="pl-PL" sz="16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i dowiedz się więcej!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D788D8D-7F0E-EA0A-7AC9-4F3E65E24DC0}"/>
              </a:ext>
            </a:extLst>
          </p:cNvPr>
          <p:cNvSpPr txBox="1"/>
          <p:nvPr/>
        </p:nvSpPr>
        <p:spPr>
          <a:xfrm>
            <a:off x="1235075" y="4418646"/>
            <a:ext cx="47569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2400" u="sng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www.wspieramykluby.pl</a:t>
            </a:r>
            <a:endParaRPr lang="pl-PL" sz="2400" u="sng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86F502-D00B-7406-ACC4-DE1FF0DA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686686" y="3319324"/>
            <a:ext cx="425073" cy="841645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AA64DC9-6916-2504-438B-AA40B1EEBD0D}"/>
              </a:ext>
            </a:extLst>
          </p:cNvPr>
          <p:cNvSpPr txBox="1"/>
          <p:nvPr/>
        </p:nvSpPr>
        <p:spPr>
          <a:xfrm>
            <a:off x="1235075" y="1537407"/>
            <a:ext cx="378142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Dziękuję </a:t>
            </a:r>
          </a:p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za uwagę </a:t>
            </a:r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sym typeface="Wingdings" panose="05000000000000000000" pitchFamily="2" charset="2"/>
              </a:rPr>
              <a:t></a:t>
            </a:r>
            <a:endParaRPr lang="pl-PL" sz="4000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DAD5CC0-2418-4050-B9FC-33E5B55A6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88" y="5953794"/>
            <a:ext cx="2551499" cy="5400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07AEA01-902D-7EB0-9F7D-AFC29134C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49" y="5953794"/>
            <a:ext cx="2969995" cy="540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A61FB4C-1CE8-1DBC-F8F2-3C572CA57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58" y="0"/>
            <a:ext cx="4275255" cy="537399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E7FAA140-D338-A2C4-4613-91E44E421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01" y="2124678"/>
            <a:ext cx="5537159" cy="294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6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E8990-16DE-5438-3963-E42A3A9DF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3704DF6-87F4-45C0-6A8F-CFDF77F177E9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01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B491E17-C6FB-1C61-A12C-F52C05358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r="24734"/>
          <a:stretch>
            <a:fillRect/>
          </a:stretch>
        </p:blipFill>
        <p:spPr>
          <a:xfrm flipH="1">
            <a:off x="6095999" y="728662"/>
            <a:ext cx="5222721" cy="5400675"/>
          </a:xfrm>
          <a:prstGeom prst="rect">
            <a:avLst/>
          </a:prstGeom>
          <a:effectLst>
            <a:softEdge rad="0"/>
          </a:effec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3F4AFF5E-C210-8159-482A-E6029C5DD789}"/>
              </a:ext>
            </a:extLst>
          </p:cNvPr>
          <p:cNvSpPr/>
          <p:nvPr/>
        </p:nvSpPr>
        <p:spPr>
          <a:xfrm>
            <a:off x="874713" y="728663"/>
            <a:ext cx="5221286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22590E4-3BE5-C513-46D4-3FDEC155C628}"/>
              </a:ext>
            </a:extLst>
          </p:cNvPr>
          <p:cNvSpPr txBox="1"/>
          <p:nvPr/>
        </p:nvSpPr>
        <p:spPr>
          <a:xfrm>
            <a:off x="1236507" y="1089025"/>
            <a:ext cx="486092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Klub sportowy jako osoba prawna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0F4D698-790F-1BF3-5241-5202F85BF480}"/>
              </a:ext>
            </a:extLst>
          </p:cNvPr>
          <p:cNvSpPr txBox="1"/>
          <p:nvPr/>
        </p:nvSpPr>
        <p:spPr>
          <a:xfrm>
            <a:off x="1236505" y="2474893"/>
            <a:ext cx="4448369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art. 3 ust. 2 ustawy o sporcie: „Klub sportowy działa jako osoba prawna”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Dotyczy to wszystkich klubów sportowych, niezależnie od formy działania: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stowarzyszenie rejestrowe (KRS)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uczniowski klub sportowy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klub sportowy z ustawy o sporcie (wpis do ewidencji starosty)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spółka kapitałowa (np. sp. z o.o.)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inne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F65B5CD2-8713-D487-6356-1418E50C5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074" y="5185974"/>
            <a:ext cx="429594" cy="5386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F63ADBB-DDF8-BFBB-6BE8-199AACD72AAC}"/>
              </a:ext>
            </a:extLst>
          </p:cNvPr>
          <p:cNvSpPr txBox="1"/>
          <p:nvPr/>
        </p:nvSpPr>
        <p:spPr>
          <a:xfrm>
            <a:off x="1783959" y="5024425"/>
            <a:ext cx="486092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F1785B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Osoba prawna zasadniczo odpowiada </a:t>
            </a:r>
          </a:p>
          <a:p>
            <a:r>
              <a:rPr lang="pl-PL" sz="1400" i="1" dirty="0">
                <a:solidFill>
                  <a:srgbClr val="F1785B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za swoje zobowiązania własnym majątkiem, </a:t>
            </a:r>
          </a:p>
          <a:p>
            <a:r>
              <a:rPr lang="pl-PL" sz="1400" i="1" dirty="0">
                <a:solidFill>
                  <a:srgbClr val="F1785B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a nie majątkiem członków / wspólników </a:t>
            </a:r>
          </a:p>
          <a:p>
            <a:r>
              <a:rPr lang="pl-PL" sz="1400" i="1" dirty="0">
                <a:solidFill>
                  <a:srgbClr val="F1785B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czy członków zarządu</a:t>
            </a:r>
            <a:endParaRPr lang="pl-PL" sz="1400" i="1" dirty="0">
              <a:solidFill>
                <a:srgbClr val="F1785B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4568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846716-423E-2AA5-4664-265A9D2F3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A83B2BE-92C6-F014-2381-B3EA3A116D9C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02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B74E37E-024B-AE2E-1660-2FBCFCA1E6A8}"/>
              </a:ext>
            </a:extLst>
          </p:cNvPr>
          <p:cNvSpPr/>
          <p:nvPr/>
        </p:nvSpPr>
        <p:spPr>
          <a:xfrm>
            <a:off x="4656138" y="728663"/>
            <a:ext cx="6662584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DD810D-B975-F290-7175-827D13218375}"/>
              </a:ext>
            </a:extLst>
          </p:cNvPr>
          <p:cNvSpPr txBox="1"/>
          <p:nvPr/>
        </p:nvSpPr>
        <p:spPr>
          <a:xfrm>
            <a:off x="5017932" y="1089025"/>
            <a:ext cx="486092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Odpowiedzialność członka zarządu </a:t>
            </a:r>
          </a:p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wobec klubu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5C4BEA4-1736-05A4-383B-32AF7B697480}"/>
              </a:ext>
            </a:extLst>
          </p:cNvPr>
          <p:cNvSpPr txBox="1"/>
          <p:nvPr/>
        </p:nvSpPr>
        <p:spPr>
          <a:xfrm>
            <a:off x="5017930" y="2678447"/>
            <a:ext cx="5912340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Zarząd jest organem klubu jako osoby prawnej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działa w jego imieniu i reprezentuje go na zewnątrz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podejmuje decyzje, które prawnie wiążą klub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ponosi odpowiedzialność za prawidłowe prowadzenie jego spraw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 związku z tym członek zarządu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 odpowiada automatycznie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własnym majątkiem za zobowiązania klubu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Odpowiedzialność osobista powstaje tylko wtedy, gdy jego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działanie lub zaniechani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wyrządza klubowi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szkodę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8DEA65E9-CE2D-C2C8-1FB8-5842EE1AD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r="13785"/>
          <a:stretch>
            <a:fillRect/>
          </a:stretch>
        </p:blipFill>
        <p:spPr>
          <a:xfrm>
            <a:off x="874712" y="728662"/>
            <a:ext cx="3781425" cy="5400674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7F218E0C-2B5D-6ECB-E25E-298028FEE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11" y="5319298"/>
            <a:ext cx="429594" cy="540000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0D618EB-694D-2306-8551-5FC46FD9B7D7}"/>
              </a:ext>
            </a:extLst>
          </p:cNvPr>
          <p:cNvSpPr txBox="1"/>
          <p:nvPr/>
        </p:nvSpPr>
        <p:spPr>
          <a:xfrm>
            <a:off x="5677470" y="5373389"/>
            <a:ext cx="48609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Klub może wystąpić przeciwko członkowi zarządu z roszczeniem odszkodowawczym</a:t>
            </a:r>
            <a:endParaRPr lang="pl-PL" sz="1400" i="1" u="sng" dirty="0">
              <a:solidFill>
                <a:srgbClr val="375AF6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9220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CE99CA-6067-9BE9-6ABF-4593C5B0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1177B6A-7432-DAED-7ADD-F1DB144B87D4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03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4A7803B-0DDC-F293-DEDB-246AC1EBAD86}"/>
              </a:ext>
            </a:extLst>
          </p:cNvPr>
          <p:cNvSpPr/>
          <p:nvPr/>
        </p:nvSpPr>
        <p:spPr>
          <a:xfrm>
            <a:off x="4473727" y="728663"/>
            <a:ext cx="6844995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1969A0A-F07A-C233-0A6C-2F036EBC4803}"/>
              </a:ext>
            </a:extLst>
          </p:cNvPr>
          <p:cNvSpPr txBox="1"/>
          <p:nvPr/>
        </p:nvSpPr>
        <p:spPr>
          <a:xfrm>
            <a:off x="5017932" y="919879"/>
            <a:ext cx="568905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Formy odpowiedzialności członka zarządu </a:t>
            </a:r>
          </a:p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wobec klubu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152FF7F-4482-F931-C64C-53C388BD6544}"/>
              </a:ext>
            </a:extLst>
          </p:cNvPr>
          <p:cNvSpPr txBox="1"/>
          <p:nvPr/>
        </p:nvSpPr>
        <p:spPr>
          <a:xfrm>
            <a:off x="5017932" y="2441171"/>
            <a:ext cx="5912340" cy="36442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1. Wyrządzenie szkody – delikt (art. 415 k.c.)</a:t>
            </a:r>
          </a:p>
          <a:p>
            <a:pPr marL="742950" lvl="1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działanie lub zaniechanie naruszające prawo lub statut</a:t>
            </a:r>
          </a:p>
          <a:p>
            <a:pPr marL="742950" lvl="1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niegospodarność, błędne decyzje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2. Brak należytej staranności (art. 355 k.c.)</a:t>
            </a:r>
          </a:p>
          <a:p>
            <a:pPr marL="742950" lvl="1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niedbalstwo, </a:t>
            </a:r>
          </a:p>
          <a:p>
            <a:pPr marL="742950" lvl="1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błędny nadzór, błędny wybór współpracowników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3. Naruszenie obowiązków wynikających z przepisów prawa, statutu, uchwał zgromadzenia (art. 471 k.c.)</a:t>
            </a:r>
          </a:p>
          <a:p>
            <a:pPr marL="742950" lvl="1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niewykonanie lub nienależyte wykonanie obowiązków członka zarządu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4. Działanie bez umocowania (art. 39 k.c.)</a:t>
            </a:r>
          </a:p>
          <a:p>
            <a:pPr marL="742950" lvl="1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podpisywanie umów lub decyzji bez uprawnień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5. Odpowiedzialność regresowa wobec klubu (art. 518 k.c.)</a:t>
            </a:r>
          </a:p>
          <a:p>
            <a:pPr marL="742950" lvl="1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jeśli klub zapłacił odszkodowanie osobie trzeciej za błędy zarządu, to może dochodzić zwrotu od członka zarządu</a:t>
            </a:r>
          </a:p>
        </p:txBody>
      </p:sp>
      <p:pic>
        <p:nvPicPr>
          <p:cNvPr id="6" name="Obraz 5" descr="Obraz zawierający piłka, sprzęt sportowy, futbol, Gra z piłką&#10;&#10;Zawartość wygenerowana przez AI może być niepoprawna.">
            <a:extLst>
              <a:ext uri="{FF2B5EF4-FFF2-40B4-BE49-F238E27FC236}">
                <a16:creationId xmlns:a16="http://schemas.microsoft.com/office/drawing/2014/main" id="{D649171F-0D04-0F20-05E3-B0206C9B5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8" y="728662"/>
            <a:ext cx="3600449" cy="54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2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E1BFAC-8D82-610F-0958-BC72DC846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BF80C11-C1AF-F357-AEF7-BA6F1567D52D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04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CB848C1-CE77-F5E8-F3A4-288378EA7116}"/>
              </a:ext>
            </a:extLst>
          </p:cNvPr>
          <p:cNvSpPr/>
          <p:nvPr/>
        </p:nvSpPr>
        <p:spPr>
          <a:xfrm>
            <a:off x="4473727" y="728663"/>
            <a:ext cx="6844995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0A8E8C6-BAAA-2308-9EE3-438F6067F9AF}"/>
              </a:ext>
            </a:extLst>
          </p:cNvPr>
          <p:cNvSpPr txBox="1"/>
          <p:nvPr/>
        </p:nvSpPr>
        <p:spPr>
          <a:xfrm>
            <a:off x="5017932" y="1089025"/>
            <a:ext cx="591234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Ochrona członków zarządu przed odpowiedzialnością majątkową wobec klubu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B1E7BAF-4456-D9EC-7512-B9A786BB45CC}"/>
              </a:ext>
            </a:extLst>
          </p:cNvPr>
          <p:cNvSpPr txBox="1"/>
          <p:nvPr/>
        </p:nvSpPr>
        <p:spPr>
          <a:xfrm>
            <a:off x="5043711" y="2784775"/>
            <a:ext cx="5912340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Jasny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podział obowiązków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pomiędzy członkami zarządu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Dokumentowanie decyzji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– uchwały, protokoły, zatwierdzenia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Działanie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 granicach umocowania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– zasady reprezentacji,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Nadzór nad finansami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– kontrola księgowości, „żadnych zobowiązań bez pokrycia”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Procedury, konsultacje, kompetencje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podstawowe regulaminy + konsultacje prawne + szkolenia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25B15D08-4112-1827-1065-39763658D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11" y="5300412"/>
            <a:ext cx="429594" cy="540000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AB966A46-E18C-A47E-699A-65DAEA123167}"/>
              </a:ext>
            </a:extLst>
          </p:cNvPr>
          <p:cNvSpPr txBox="1"/>
          <p:nvPr/>
        </p:nvSpPr>
        <p:spPr>
          <a:xfrm>
            <a:off x="5688102" y="5462690"/>
            <a:ext cx="48609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Ubezpieczenie OC członków zarządu (D&amp;O)</a:t>
            </a:r>
          </a:p>
        </p:txBody>
      </p:sp>
      <p:pic>
        <p:nvPicPr>
          <p:cNvPr id="6" name="Obraz 5" descr="Obraz zawierający osoba, trawa, ubrania, człowiek&#10;&#10;Zawartość wygenerowana przez AI może być niepoprawna.">
            <a:extLst>
              <a:ext uri="{FF2B5EF4-FFF2-40B4-BE49-F238E27FC236}">
                <a16:creationId xmlns:a16="http://schemas.microsoft.com/office/drawing/2014/main" id="{76FEBD22-5592-46AF-F477-C18440B05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8" y="728662"/>
            <a:ext cx="3600449" cy="54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4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BD0C25-E37D-183E-F7A8-742729829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497CEF0-2B5A-52F9-3AB0-947D61C2CB24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05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7FBB0A0-37FA-81B5-C2AF-05860BE87024}"/>
              </a:ext>
            </a:extLst>
          </p:cNvPr>
          <p:cNvSpPr/>
          <p:nvPr/>
        </p:nvSpPr>
        <p:spPr>
          <a:xfrm>
            <a:off x="874713" y="728663"/>
            <a:ext cx="6842124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1DD6D63A-9225-7F57-F548-B51D16870437}"/>
              </a:ext>
            </a:extLst>
          </p:cNvPr>
          <p:cNvGrpSpPr/>
          <p:nvPr/>
        </p:nvGrpSpPr>
        <p:grpSpPr>
          <a:xfrm>
            <a:off x="1197949" y="1010995"/>
            <a:ext cx="6195653" cy="5059401"/>
            <a:chOff x="1197949" y="526382"/>
            <a:chExt cx="6195653" cy="5059401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57739AAB-C935-A08B-45CB-30EC33C84F4C}"/>
                </a:ext>
              </a:extLst>
            </p:cNvPr>
            <p:cNvSpPr txBox="1"/>
            <p:nvPr/>
          </p:nvSpPr>
          <p:spPr>
            <a:xfrm>
              <a:off x="1235075" y="526382"/>
              <a:ext cx="4860925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3200" dirty="0">
                  <a:solidFill>
                    <a:srgbClr val="375AF6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Odpowiedzialność członka zarządu wobec </a:t>
              </a:r>
            </a:p>
            <a:p>
              <a:r>
                <a:rPr lang="pl-PL" sz="3200" dirty="0">
                  <a:solidFill>
                    <a:srgbClr val="375AF6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wierzycieli klubu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43FB72D4-4448-BF00-3FF4-5E7EFAA0693A}"/>
                </a:ext>
              </a:extLst>
            </p:cNvPr>
            <p:cNvSpPr txBox="1"/>
            <p:nvPr/>
          </p:nvSpPr>
          <p:spPr>
            <a:xfrm>
              <a:off x="1197949" y="2130735"/>
              <a:ext cx="6195653" cy="34550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lnSpc>
                  <a:spcPts val="18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Zasadniczo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brak odpowiedzialności subsydiarnej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 (analogicznej do art. 299 par. 1 </a:t>
              </a:r>
              <a:r>
                <a:rPr lang="pl-PL" sz="1400" dirty="0" err="1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k.s.h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), tj.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po bezskuteczności egzekucji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 wobec klubu</a:t>
              </a:r>
            </a:p>
            <a:p>
              <a:pPr marL="285750" indent="-285750">
                <a:lnSpc>
                  <a:spcPts val="1800"/>
                </a:lnSpc>
                <a:buFont typeface="Wingdings" panose="05000000000000000000" pitchFamily="2" charset="2"/>
                <a:buChar char="Ø"/>
              </a:pPr>
              <a:endPara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endParaRPr>
            </a:p>
            <a:p>
              <a:pPr marL="285750" indent="-285750">
                <a:lnSpc>
                  <a:spcPts val="18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Oznacza to brak odpowiedzialności wobec wierzycieli m.in..:</a:t>
              </a:r>
            </a:p>
            <a:p>
              <a:pPr marL="742950" lvl="1" indent="-285750">
                <a:lnSpc>
                  <a:spcPts val="18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gdy umowa została zawarta prawidłowo (są uprawnienia do reprezentacji)</a:t>
              </a:r>
            </a:p>
            <a:p>
              <a:pPr marL="742950" lvl="1" indent="-285750">
                <a:lnSpc>
                  <a:spcPts val="18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gdy brak osobistego deliktu członka zarządu</a:t>
              </a:r>
            </a:p>
            <a:p>
              <a:pPr marL="742950" lvl="1" indent="-285750">
                <a:lnSpc>
                  <a:spcPts val="18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gdy nie było działania bez umocowania</a:t>
              </a:r>
            </a:p>
            <a:p>
              <a:pPr marL="742950" lvl="1" indent="-285750">
                <a:lnSpc>
                  <a:spcPts val="18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gdy niewykonanie umowy wynika wyłącznie z sytuacji klubu</a:t>
              </a:r>
            </a:p>
            <a:p>
              <a:pPr marL="742950" lvl="1" indent="-285750">
                <a:lnSpc>
                  <a:spcPts val="18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gdy wina zarządu dotyczy tylko szkody wobec klubu (a nie wierzyciela)</a:t>
              </a:r>
            </a:p>
            <a:p>
              <a:pPr marL="285750" indent="-285750">
                <a:lnSpc>
                  <a:spcPts val="1800"/>
                </a:lnSpc>
                <a:buFont typeface="Wingdings" panose="05000000000000000000" pitchFamily="2" charset="2"/>
                <a:buChar char="Ø"/>
              </a:pPr>
              <a:endPara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endParaRPr>
            </a:p>
            <a:p>
              <a:pPr marL="285750" indent="-285750">
                <a:lnSpc>
                  <a:spcPts val="18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Odpowiedzialność tylko gdy członek zarządu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bezpośrednio wyrządził szkodę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 wierzycielowi klubu (np. działanie bez umocowania, czyn niedozwolony, wprowadzenie w błąd)</a:t>
              </a:r>
            </a:p>
          </p:txBody>
        </p:sp>
      </p:grpSp>
      <p:pic>
        <p:nvPicPr>
          <p:cNvPr id="9" name="Obraz 8" descr="Obraz zawierający osoba, ubrania, człowiek, krawat&#10;&#10;Zawartość wygenerowana przez AI może być niepoprawna.">
            <a:extLst>
              <a:ext uri="{FF2B5EF4-FFF2-40B4-BE49-F238E27FC236}">
                <a16:creationId xmlns:a16="http://schemas.microsoft.com/office/drawing/2014/main" id="{A6A29BA3-CCCC-E18E-8FCA-CF74A86EB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37" y="728662"/>
            <a:ext cx="36004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74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B5769C-B114-EED6-2558-444BF4848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4AB76AE-4AD3-7FDD-4482-F419B123F38F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06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4E7AFCE1-1F41-24D2-D413-1043BE3CE4D8}"/>
              </a:ext>
            </a:extLst>
          </p:cNvPr>
          <p:cNvSpPr/>
          <p:nvPr/>
        </p:nvSpPr>
        <p:spPr>
          <a:xfrm>
            <a:off x="874713" y="3428999"/>
            <a:ext cx="10444009" cy="270033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83D11F2-90F3-741A-F5DD-BBB884D73729}"/>
              </a:ext>
            </a:extLst>
          </p:cNvPr>
          <p:cNvSpPr txBox="1"/>
          <p:nvPr/>
        </p:nvSpPr>
        <p:spPr>
          <a:xfrm>
            <a:off x="1187919" y="3563906"/>
            <a:ext cx="983198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Odpowiedzialność za zobowiązania podatkowe, składkowe, dotacje publiczne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67D35D2-7FB9-0368-9B11-B07BDC6F38AB}"/>
              </a:ext>
            </a:extLst>
          </p:cNvPr>
          <p:cNvSpPr txBox="1"/>
          <p:nvPr/>
        </p:nvSpPr>
        <p:spPr>
          <a:xfrm>
            <a:off x="1296113" y="4652189"/>
            <a:ext cx="9594528" cy="1369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członkowie zarządu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odpowiadają całym majątkiem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(art. 116, 116a Ordynacji podatkowej)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warunek: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bezskuteczna egzekucja wobec klubu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odpowiedzialność solidarna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wszystkich członków zarządu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wystarczy sam status członka zarządu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nie trzeba faktycznie pełnić funkcji, wykonywać realnych działań</a:t>
            </a:r>
          </a:p>
        </p:txBody>
      </p:sp>
      <p:pic>
        <p:nvPicPr>
          <p:cNvPr id="3" name="Obraz 2" descr="Obraz zawierający ubrania, osoba, w pomieszczeniu, człowiek&#10;&#10;Zawartość wygenerowana przez AI może być niepoprawna.">
            <a:extLst>
              <a:ext uri="{FF2B5EF4-FFF2-40B4-BE49-F238E27FC236}">
                <a16:creationId xmlns:a16="http://schemas.microsoft.com/office/drawing/2014/main" id="{B6187E12-F060-2604-B1D5-B1A7114FA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2" b="45885"/>
          <a:stretch>
            <a:fillRect/>
          </a:stretch>
        </p:blipFill>
        <p:spPr>
          <a:xfrm>
            <a:off x="889102" y="728999"/>
            <a:ext cx="1042962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76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9F9F3-2010-AB54-1873-A62C82F86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E5CF5BA-86BA-3BEF-E829-F1E0E137A1D3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07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D247171-6161-4011-F058-21485AD054B7}"/>
              </a:ext>
            </a:extLst>
          </p:cNvPr>
          <p:cNvSpPr/>
          <p:nvPr/>
        </p:nvSpPr>
        <p:spPr>
          <a:xfrm>
            <a:off x="874713" y="728663"/>
            <a:ext cx="6842124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F85535BD-2FB9-0C6C-7834-492A13F64A11}"/>
              </a:ext>
            </a:extLst>
          </p:cNvPr>
          <p:cNvGrpSpPr/>
          <p:nvPr/>
        </p:nvGrpSpPr>
        <p:grpSpPr>
          <a:xfrm>
            <a:off x="1197949" y="1222251"/>
            <a:ext cx="6195653" cy="4591460"/>
            <a:chOff x="1197949" y="728397"/>
            <a:chExt cx="6195653" cy="4591460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8A171058-7F3B-9D40-7AF2-72BE5236EAA1}"/>
                </a:ext>
              </a:extLst>
            </p:cNvPr>
            <p:cNvSpPr txBox="1"/>
            <p:nvPr/>
          </p:nvSpPr>
          <p:spPr>
            <a:xfrm>
              <a:off x="1197949" y="728397"/>
              <a:ext cx="6195653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3200" dirty="0">
                  <a:solidFill>
                    <a:srgbClr val="375AF6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Zakres odpowiedzialności majątkowej członka zarządu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71EDACE2-762C-A7FB-498F-70C53947E0EE}"/>
                </a:ext>
              </a:extLst>
            </p:cNvPr>
            <p:cNvSpPr txBox="1"/>
            <p:nvPr/>
          </p:nvSpPr>
          <p:spPr>
            <a:xfrm>
              <a:off x="1197949" y="2088203"/>
              <a:ext cx="6195653" cy="32316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Za okres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, w którym członek zarządu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pełnił on swoją funkcję 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nawet jeśli skutki pojawią się później</a:t>
              </a:r>
            </a:p>
            <a:p>
              <a:pPr marL="742950" lvl="1" indent="-285750"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Od dnia wyboru,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nie od wpisu w rejestrze / ewidencji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Odpowiedzialność wygasa dopiero po rozliczeniu z okresu pełnienia funkcji (absolutorium)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Możliwa odpowiedzialność za szkody ujawnione po latach, jeśli mają źródło w działaniu zarządu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Odpowiedzialność całym swoim majątkiem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:</a:t>
              </a:r>
            </a:p>
            <a:p>
              <a:pPr marL="742950" lvl="1" indent="-285750"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osobistym,</a:t>
              </a:r>
            </a:p>
            <a:p>
              <a:pPr marL="742950" lvl="1" indent="-285750"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wykorzystywanym w celu prowadzenia działalności gospodarczej (JDG)</a:t>
              </a:r>
            </a:p>
            <a:p>
              <a:pPr marL="742950" lvl="1" indent="-285750"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wspólnym z małżonkiem</a:t>
              </a:r>
            </a:p>
          </p:txBody>
        </p:sp>
      </p:grpSp>
      <p:pic>
        <p:nvPicPr>
          <p:cNvPr id="7" name="Obraz 6" descr="Obraz zawierający osoba, ubrania, Ubiór formalny, człowiek&#10;&#10;Zawartość wygenerowana przez AI może być niepoprawna.">
            <a:extLst>
              <a:ext uri="{FF2B5EF4-FFF2-40B4-BE49-F238E27FC236}">
                <a16:creationId xmlns:a16="http://schemas.microsoft.com/office/drawing/2014/main" id="{C73690E7-81E7-8A9D-1202-4EBDF70AB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37" y="728662"/>
            <a:ext cx="36004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41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9EE051-A02C-D19B-3472-B826914B3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3CA278C-2E76-1571-3F38-8DD4857EB2A4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08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1769249-3DB3-8682-3C0E-E7A202BF52FA}"/>
              </a:ext>
            </a:extLst>
          </p:cNvPr>
          <p:cNvSpPr/>
          <p:nvPr/>
        </p:nvSpPr>
        <p:spPr>
          <a:xfrm>
            <a:off x="4473727" y="728663"/>
            <a:ext cx="6844995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280F3CD-56EC-142D-2F97-CB00CC727113}"/>
              </a:ext>
            </a:extLst>
          </p:cNvPr>
          <p:cNvSpPr txBox="1"/>
          <p:nvPr/>
        </p:nvSpPr>
        <p:spPr>
          <a:xfrm>
            <a:off x="5017932" y="978931"/>
            <a:ext cx="591234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Odpowiedzialność </a:t>
            </a:r>
          </a:p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karna i administracyjna </a:t>
            </a:r>
          </a:p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członka zarządu (przykłady)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C9AEC48-625A-4252-E0E1-89399DEA6280}"/>
              </a:ext>
            </a:extLst>
          </p:cNvPr>
          <p:cNvSpPr txBox="1"/>
          <p:nvPr/>
        </p:nvSpPr>
        <p:spPr>
          <a:xfrm>
            <a:off x="5017932" y="2647572"/>
            <a:ext cx="5912340" cy="34005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Działanie na szkodę klubu (art. 296 k.k. – niegospodarność).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Fałszowanie dokumentów, podpisów, sprawozdań (art. 270–271 k.k.).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Niesporządzenie sprawozdania finansowego (art. 77 ustawy o rachunkowości) 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Naruszenia RODO – odpowiedzialność administracyjna (kary UODO)</a:t>
            </a:r>
          </a:p>
          <a:p>
            <a:pPr marL="285750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Brak nadzoru nad bezpieczeństwem uczestników zajęć / obozów / imprez - np. kary w związku z naruszeniem przepisów:</a:t>
            </a:r>
          </a:p>
          <a:p>
            <a:pPr marL="742950" lvl="1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przeciwpożarowych</a:t>
            </a:r>
          </a:p>
          <a:p>
            <a:pPr marL="742950" lvl="1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higieniczno-sanitarnych</a:t>
            </a:r>
          </a:p>
          <a:p>
            <a:pPr marL="742950" lvl="1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 imprezach masowych</a:t>
            </a:r>
          </a:p>
          <a:p>
            <a:pPr marL="742950" lvl="1" indent="-28575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 systemie oświaty (organizacja wypoczynku dzieci i młodzieży)</a:t>
            </a:r>
          </a:p>
        </p:txBody>
      </p:sp>
      <p:pic>
        <p:nvPicPr>
          <p:cNvPr id="9" name="Obraz 8" descr="Obraz zawierający osoba, ubrania, człowiek, Organy ścigania&#10;&#10;Zawartość wygenerowana przez AI może być niepoprawna.">
            <a:extLst>
              <a:ext uri="{FF2B5EF4-FFF2-40B4-BE49-F238E27FC236}">
                <a16:creationId xmlns:a16="http://schemas.microsoft.com/office/drawing/2014/main" id="{F1A2D44B-67A6-C8AF-5782-0FF5148C9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8" y="728662"/>
            <a:ext cx="3600449" cy="54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5628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2583</TotalTime>
  <Words>718</Words>
  <Application>Microsoft Office PowerPoint</Application>
  <PresentationFormat>Panoramiczny</PresentationFormat>
  <Paragraphs>108</Paragraphs>
  <Slides>10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Poppins Light</vt:lpstr>
      <vt:lpstr>Poppins SemiBold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KW</cp:lastModifiedBy>
  <cp:revision>35</cp:revision>
  <dcterms:created xsi:type="dcterms:W3CDTF">2025-07-03T15:04:23Z</dcterms:created>
  <dcterms:modified xsi:type="dcterms:W3CDTF">2025-12-02T22:29:31Z</dcterms:modified>
</cp:coreProperties>
</file>