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2" r:id="rId3"/>
    <p:sldId id="258" r:id="rId4"/>
    <p:sldId id="271" r:id="rId5"/>
    <p:sldId id="263" r:id="rId6"/>
    <p:sldId id="267" r:id="rId7"/>
    <p:sldId id="264" r:id="rId8"/>
    <p:sldId id="259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596"/>
    <a:srgbClr val="6882F9"/>
    <a:srgbClr val="FAFBFF"/>
    <a:srgbClr val="375AF6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284" autoAdjust="0"/>
  </p:normalViewPr>
  <p:slideViewPr>
    <p:cSldViewPr snapToGrid="0">
      <p:cViewPr>
        <p:scale>
          <a:sx n="60" d="100"/>
          <a:sy n="60" d="100"/>
        </p:scale>
        <p:origin x="832" y="16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02.12.2025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9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60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02.12.2025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874713" y="2836128"/>
            <a:ext cx="6253316" cy="26468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Prawo autorskie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i wizerunek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 klubie sportowym</a:t>
            </a:r>
          </a:p>
          <a:p>
            <a:endParaRPr lang="pl-PL" sz="32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  <a:p>
            <a:r>
              <a:rPr lang="pl-PL" sz="20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Karol Ważny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874713" y="2962412"/>
            <a:ext cx="10444009" cy="31669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1189619" y="3129613"/>
            <a:ext cx="9831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Dlaczego to ważne?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1298736" y="3642196"/>
            <a:ext cx="9594528" cy="24355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Kluby sportowe przetwarzają ogromną ilość materiałów: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zdjęcia, filmy, grafiki, transmisje, logotypy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Każdy z tych materiałów podlega prawu autorskiemu lub ochronie wizerunku, co oznacza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obowiązek posiadania odpowiednich praw, licencji lub zgód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Błędy prawne = ryzyko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roszczeń, odszkodowań i usunięcia treści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Ochrona dotyczy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zawodników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uczestników imprez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oraz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wolontariuszy, rodziców, trenerów i partnerów</a:t>
            </a:r>
          </a:p>
          <a:p>
            <a:pPr marL="285750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klubie sportowym mamy do czynienia z dwoma istotnymi obszarami: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autorskie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kto ma prawa do zdjęcia, grafiki, filmu?</a:t>
            </a:r>
          </a:p>
          <a:p>
            <a:pPr marL="742950" lvl="1" indent="-28575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RODO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prawo do wizerunku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czy możemy pokazać twarz?</a:t>
            </a:r>
          </a:p>
        </p:txBody>
      </p:sp>
      <p:pic>
        <p:nvPicPr>
          <p:cNvPr id="13" name="Obraz 12" descr="Obraz zawierający tekst, ubrania, obuwie, Reklama&#10;&#10;Zawartość wygenerowana przez AI może być niepoprawna.">
            <a:extLst>
              <a:ext uri="{FF2B5EF4-FFF2-40B4-BE49-F238E27FC236}">
                <a16:creationId xmlns:a16="http://schemas.microsoft.com/office/drawing/2014/main" id="{92FC51FF-8FAE-BD4D-5C31-0AB5EDB8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6" b="53092"/>
          <a:stretch>
            <a:fillRect/>
          </a:stretch>
        </p:blipFill>
        <p:spPr>
          <a:xfrm>
            <a:off x="879958" y="622412"/>
            <a:ext cx="10451309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491E17-C6FB-1C61-A12C-F52C05358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r="24734"/>
          <a:stretch>
            <a:fillRect/>
          </a:stretch>
        </p:blipFill>
        <p:spPr>
          <a:xfrm flipH="1">
            <a:off x="6095999" y="728662"/>
            <a:ext cx="5222721" cy="5400675"/>
          </a:xfrm>
          <a:prstGeom prst="rect">
            <a:avLst/>
          </a:prstGeom>
          <a:effectLst>
            <a:softEdge rad="0"/>
          </a:effec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3F4AFF5E-C210-8159-482A-E6029C5DD789}"/>
              </a:ext>
            </a:extLst>
          </p:cNvPr>
          <p:cNvSpPr/>
          <p:nvPr/>
        </p:nvSpPr>
        <p:spPr>
          <a:xfrm>
            <a:off x="874713" y="728663"/>
            <a:ext cx="5221286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1235074" y="1166750"/>
            <a:ext cx="48609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Co podlega ochronie?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1235074" y="1937843"/>
            <a:ext cx="4448369" cy="3203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Wszystkie utwory słowne, graficzne, dźwiękowe, audiowizualne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Dane i statystyki nie są utworem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chyba że mają twórcze opracowanie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Prawa autorskie przysługują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twórcy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nie klubowi – chyba że doszło do zawarcia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umowy o przeniesienie praw autorskich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Może to jednak dotyczyć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wyłącznie praw autorskich majątkowych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 praw autorskich osobistych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(np. prawa do autorstwa, do nienaruszalności utworu)</a:t>
            </a:r>
          </a:p>
        </p:txBody>
      </p:sp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83AA0C-7A43-4786-671A-8BF1131D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4794CF7-52A9-D89B-BB2D-5AFEC30BEFF0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0B731D2-D666-4526-DBF4-A82C682832FC}"/>
              </a:ext>
            </a:extLst>
          </p:cNvPr>
          <p:cNvSpPr/>
          <p:nvPr/>
        </p:nvSpPr>
        <p:spPr>
          <a:xfrm>
            <a:off x="874712" y="728663"/>
            <a:ext cx="5706841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E97B57A-1F65-E423-716C-5BB0970F42A1}"/>
              </a:ext>
            </a:extLst>
          </p:cNvPr>
          <p:cNvSpPr txBox="1"/>
          <p:nvPr/>
        </p:nvSpPr>
        <p:spPr>
          <a:xfrm>
            <a:off x="1235074" y="1046462"/>
            <a:ext cx="4860925" cy="10833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Jak można korzystać z utworu?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8F4366-E1EE-0D23-4CD5-81215483B5A6}"/>
              </a:ext>
            </a:extLst>
          </p:cNvPr>
          <p:cNvSpPr txBox="1"/>
          <p:nvPr/>
        </p:nvSpPr>
        <p:spPr>
          <a:xfrm>
            <a:off x="1235074" y="2068718"/>
            <a:ext cx="4860925" cy="320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Licencja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prawo do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korzystania z utworu w ograniczonym zakresie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(np. czasowym, terytorialnym, niewyłącznym, technicznym)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Przeniesienie praw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autorskich majątkowych (umowa w formie pisemnej)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Konieczne precyzyjne określenie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pól eksploatacji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Wyrażenie zgody na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prawa autorskie zależne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powstałe w wyniku modyfikacji prawa pierwotnego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Zobowiązanie twórcy do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niewykonywania praw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autorskich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osobistych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575AACA-4308-081D-1E3B-307F0B91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074" y="5440307"/>
            <a:ext cx="429594" cy="5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10EAD9C-AF9E-A9F6-DF17-036735090D0F}"/>
              </a:ext>
            </a:extLst>
          </p:cNvPr>
          <p:cNvSpPr txBox="1"/>
          <p:nvPr/>
        </p:nvSpPr>
        <p:spPr>
          <a:xfrm>
            <a:off x="1890515" y="5494200"/>
            <a:ext cx="39250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Usługa wykonania utworu ≠ przeniesienie praw autorskich majątkowych</a:t>
            </a:r>
            <a:endParaRPr lang="pl-PL" sz="1400" i="1" dirty="0">
              <a:solidFill>
                <a:srgbClr val="F1785B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6" name="Obraz 5" descr="Obraz zawierający piłka, piłka nożna, sprzęt sportowy, futbol&#10;&#10;Zawartość wygenerowana przez AI może być niepoprawna.">
            <a:extLst>
              <a:ext uri="{FF2B5EF4-FFF2-40B4-BE49-F238E27FC236}">
                <a16:creationId xmlns:a16="http://schemas.microsoft.com/office/drawing/2014/main" id="{97C617DB-4BD7-B44D-6E1E-2A2793B79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r="34020"/>
          <a:stretch>
            <a:fillRect/>
          </a:stretch>
        </p:blipFill>
        <p:spPr>
          <a:xfrm>
            <a:off x="6588000" y="728325"/>
            <a:ext cx="4752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61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4892200" y="942020"/>
            <a:ext cx="5312504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 jaki sposób chroniony jest wizerunek?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4891881" y="1995043"/>
            <a:ext cx="5912340" cy="3201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Wizerunek to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rozpoznawalna postać osoby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(zdjęcie, film, głos)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Wizerunek to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dobro osobiste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osoby fizycznej (Kodeks cywilny) a ponadto wartość chroniona w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prawie autorskim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Zgoda wymagana, gdy materiał dochodzi do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rozpowszechniania wizerunku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np. publikacji w Internecie, choć samo utrwalanie wizerunku może stanowić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naruszenie dóbr osobistych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Możliwe jest uzyskanie zgody na rozpowszechniania przez Klub sportowy lub jego partnerów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Zgodę w imieniu małoletnich wydaje rodzic / opiekun prawny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F218E0C-2B5D-6ECB-E25E-298028FE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1" y="5416778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0D618EB-694D-2306-8551-5FC46FD9B7D7}"/>
              </a:ext>
            </a:extLst>
          </p:cNvPr>
          <p:cNvSpPr txBox="1"/>
          <p:nvPr/>
        </p:nvSpPr>
        <p:spPr>
          <a:xfrm>
            <a:off x="5563170" y="5363613"/>
            <a:ext cx="4860925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Wyjątki: (a) osoby stanowiące </a:t>
            </a:r>
            <a:r>
              <a:rPr lang="pl-PL" sz="1400" i="1" u="sng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szczegół większej całości</a:t>
            </a:r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, (b) osoby </a:t>
            </a:r>
            <a:r>
              <a:rPr lang="pl-PL" sz="1400" i="1" u="sng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publicznie znane</a:t>
            </a:r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 w związku z pełnieniem przez nie funkcji</a:t>
            </a:r>
          </a:p>
        </p:txBody>
      </p:sp>
      <p:pic>
        <p:nvPicPr>
          <p:cNvPr id="6" name="Obraz 5" descr="Obraz zawierający osoba, futbol, piłka nożna, piłka&#10;&#10;Zawartość wygenerowana przez AI może być niepoprawna.">
            <a:extLst>
              <a:ext uri="{FF2B5EF4-FFF2-40B4-BE49-F238E27FC236}">
                <a16:creationId xmlns:a16="http://schemas.microsoft.com/office/drawing/2014/main" id="{06C244DE-DF15-91ED-2DAD-1047F45DE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44556"/>
          <a:stretch>
            <a:fillRect/>
          </a:stretch>
        </p:blipFill>
        <p:spPr>
          <a:xfrm>
            <a:off x="873278" y="728660"/>
            <a:ext cx="3600000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CE99CA-6067-9BE9-6ABF-4593C5B0D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1177B6A-7432-DAED-7ADD-F1DB144B87D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4A7803B-0DDC-F293-DEDB-246AC1EBAD86}"/>
              </a:ext>
            </a:extLst>
          </p:cNvPr>
          <p:cNvSpPr/>
          <p:nvPr/>
        </p:nvSpPr>
        <p:spPr>
          <a:xfrm>
            <a:off x="4689278" y="728663"/>
            <a:ext cx="662944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1969A0A-F07A-C233-0A6C-2F036EBC4803}"/>
              </a:ext>
            </a:extLst>
          </p:cNvPr>
          <p:cNvSpPr txBox="1"/>
          <p:nvPr/>
        </p:nvSpPr>
        <p:spPr>
          <a:xfrm>
            <a:off x="5017932" y="1338696"/>
            <a:ext cx="56890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Wizerunek a RODO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152FF7F-4482-F931-C64C-53C388BD6544}"/>
              </a:ext>
            </a:extLst>
          </p:cNvPr>
          <p:cNvSpPr txBox="1"/>
          <p:nvPr/>
        </p:nvSpPr>
        <p:spPr>
          <a:xfrm>
            <a:off x="5017932" y="1995006"/>
            <a:ext cx="5834462" cy="4170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Wizerunek jest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daną osobową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jeżeli na zdjęciu/filmie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można zidentyfikować osobę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(np. twarz, sylwetka, charakterystyczna cecha)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Klub –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rejestrując wizerunek i publikując zdjęcia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przetwarza dane osobowe i musi spełnić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obowiązki RODO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Niezbędna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zgoda osoby fizycznej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na przetwarzanie danych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Brak możliwości identyfikacji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brak potrzeby zgody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Przetwarzanie wizerunku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dzieci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zgoda rodzica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/ opiekuna prawnego; szczególna ochrona dzieci – </a:t>
            </a:r>
            <a:r>
              <a:rPr lang="pl-PL" sz="1400" b="1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„ustawa Kamilka”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Rozpowszechnienie wizerunku w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mediach społecznościowych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przekazanie danych osobowych poza Unię Europejską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(o czym trzeba poinformować dysponenta danych osobowych)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5" name="Obraz 4" descr="Obraz zawierający osoba, na wolnym powietrzu, sport, lekkoatletyka&#10;&#10;Zawartość wygenerowana przez AI może być niepoprawna.">
            <a:extLst>
              <a:ext uri="{FF2B5EF4-FFF2-40B4-BE49-F238E27FC236}">
                <a16:creationId xmlns:a16="http://schemas.microsoft.com/office/drawing/2014/main" id="{A97CE144-65BB-64ED-0307-F1F0ECDC9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r="22523"/>
          <a:stretch>
            <a:fillRect/>
          </a:stretch>
        </p:blipFill>
        <p:spPr>
          <a:xfrm>
            <a:off x="873278" y="728660"/>
            <a:ext cx="3816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20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F9F3-2010-AB54-1873-A62C82F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E5CF5BA-86BA-3BEF-E829-F1E0E137A1D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06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247171-6161-4011-F058-21485AD054B7}"/>
              </a:ext>
            </a:extLst>
          </p:cNvPr>
          <p:cNvSpPr/>
          <p:nvPr/>
        </p:nvSpPr>
        <p:spPr>
          <a:xfrm>
            <a:off x="874713" y="728663"/>
            <a:ext cx="583882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5535BD-2FB9-0C6C-7834-492A13F64A11}"/>
              </a:ext>
            </a:extLst>
          </p:cNvPr>
          <p:cNvGrpSpPr/>
          <p:nvPr/>
        </p:nvGrpSpPr>
        <p:grpSpPr>
          <a:xfrm>
            <a:off x="1197949" y="973988"/>
            <a:ext cx="5277279" cy="5155349"/>
            <a:chOff x="1197949" y="728397"/>
            <a:chExt cx="6195653" cy="5200206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8A171058-7F3B-9D40-7AF2-72BE5236EAA1}"/>
                </a:ext>
              </a:extLst>
            </p:cNvPr>
            <p:cNvSpPr txBox="1"/>
            <p:nvPr/>
          </p:nvSpPr>
          <p:spPr>
            <a:xfrm>
              <a:off x="1197949" y="728397"/>
              <a:ext cx="6195653" cy="4476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Często popełniane błędy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1EDACE2-762C-A7FB-498F-70C53947E0EE}"/>
                </a:ext>
              </a:extLst>
            </p:cNvPr>
            <p:cNvSpPr txBox="1"/>
            <p:nvPr/>
          </p:nvSpPr>
          <p:spPr>
            <a:xfrm>
              <a:off x="1197949" y="1255766"/>
              <a:ext cx="6195653" cy="4672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Używanie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zdjęć „z Internetu”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(Google, Facebook, strony  WWW) bez zgody autora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pisemnych zgód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na przetwarzanie / rozpowszechnianie wizerunku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wyraźnych zgód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dot. wizerunku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zgód rodziców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dot. wizerunku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Publikowanie zdjęć w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niekorzystnych sytuacjach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(np. płacz, grymas twarzy)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umów </a:t>
              </a:r>
              <a:r>
                <a:rPr lang="pl-PL" sz="1400" b="1" dirty="0" err="1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prawnoautorskich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z fotografami, grafikami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Brak wyraźnego określenia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pól eksploatacji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Przekazywanie zdjęć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 partnerom bez wyraźnej zgody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Mylenie zgody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dot. RODO ze zgodą dot. wizerunku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Przetwarzanie danych na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prywatnych telefonach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Korzystanie z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logotypów </a:t>
              </a:r>
              <a:r>
                <a:rPr lang="pl-PL" sz="1400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partnerów </a:t>
              </a:r>
              <a:r>
                <a:rPr lang="pl-PL" sz="1400" b="1" dirty="0">
                  <a:solidFill>
                    <a:srgbClr val="0A141E"/>
                  </a:solidFill>
                  <a:latin typeface="Poppins Light" panose="00000400000000000000" pitchFamily="2" charset="-18"/>
                  <a:cs typeface="Poppins Light" panose="00000400000000000000" pitchFamily="2" charset="-18"/>
                </a:rPr>
                <a:t>bez licencji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endPara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endParaRPr>
            </a:p>
          </p:txBody>
        </p:sp>
      </p:grpSp>
      <p:pic>
        <p:nvPicPr>
          <p:cNvPr id="6" name="Obraz 5" descr="Obraz zawierający osoba, ubrania, tekst, pismo odręczne&#10;&#10;Zawartość wygenerowana przez AI może być niepoprawna.">
            <a:extLst>
              <a:ext uri="{FF2B5EF4-FFF2-40B4-BE49-F238E27FC236}">
                <a16:creationId xmlns:a16="http://schemas.microsoft.com/office/drawing/2014/main" id="{4645686D-DC55-3B64-E144-9AFECAF18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-58" r="47030" b="12750"/>
          <a:stretch>
            <a:fillRect/>
          </a:stretch>
        </p:blipFill>
        <p:spPr>
          <a:xfrm>
            <a:off x="6705285" y="729337"/>
            <a:ext cx="4608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4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5190</TotalTime>
  <Words>567</Words>
  <Application>Microsoft Office PowerPoint</Application>
  <PresentationFormat>Panoramiczny</PresentationFormat>
  <Paragraphs>65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Poppins Light</vt:lpstr>
      <vt:lpstr>Poppins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82</cp:revision>
  <dcterms:created xsi:type="dcterms:W3CDTF">2025-07-03T15:04:23Z</dcterms:created>
  <dcterms:modified xsi:type="dcterms:W3CDTF">2025-12-03T18:47:28Z</dcterms:modified>
</cp:coreProperties>
</file>