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56" r:id="rId2"/>
    <p:sldId id="258" r:id="rId3"/>
    <p:sldId id="271" r:id="rId4"/>
    <p:sldId id="262" r:id="rId5"/>
    <p:sldId id="263" r:id="rId6"/>
    <p:sldId id="267" r:id="rId7"/>
    <p:sldId id="264" r:id="rId8"/>
    <p:sldId id="259" r:id="rId9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521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4520" userDrawn="1">
          <p15:clr>
            <a:srgbClr val="A4A3A4"/>
          </p15:clr>
        </p15:guide>
        <p15:guide id="4" pos="7469" userDrawn="1">
          <p15:clr>
            <a:srgbClr val="A4A3A4"/>
          </p15:clr>
        </p15:guide>
        <p15:guide id="5" orient="horz" pos="4156" userDrawn="1">
          <p15:clr>
            <a:srgbClr val="A4A3A4"/>
          </p15:clr>
        </p15:guide>
        <p15:guide id="6" pos="551" userDrawn="1">
          <p15:clr>
            <a:srgbClr val="A4A3A4"/>
          </p15:clr>
        </p15:guide>
        <p15:guide id="7" pos="7129" userDrawn="1">
          <p15:clr>
            <a:srgbClr val="A4A3A4"/>
          </p15:clr>
        </p15:guide>
        <p15:guide id="8" orient="horz" pos="3861" userDrawn="1">
          <p15:clr>
            <a:srgbClr val="A4A3A4"/>
          </p15:clr>
        </p15:guide>
        <p15:guide id="9" orient="horz" pos="459" userDrawn="1">
          <p15:clr>
            <a:srgbClr val="A4A3A4"/>
          </p15:clr>
        </p15:guide>
        <p15:guide id="10" pos="2933" userDrawn="1">
          <p15:clr>
            <a:srgbClr val="A4A3A4"/>
          </p15:clr>
        </p15:guide>
        <p15:guide id="11" orient="horz" pos="686" userDrawn="1">
          <p15:clr>
            <a:srgbClr val="A4A3A4"/>
          </p15:clr>
        </p15:guide>
        <p15:guide id="12" pos="778" userDrawn="1">
          <p15:clr>
            <a:srgbClr val="A4A3A4"/>
          </p15:clr>
        </p15:guide>
        <p15:guide id="13" orient="horz" pos="95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1E596"/>
    <a:srgbClr val="6882F9"/>
    <a:srgbClr val="FAFBFF"/>
    <a:srgbClr val="375AF6"/>
    <a:srgbClr val="0A141E"/>
    <a:srgbClr val="F1785B"/>
    <a:srgbClr val="9BAC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93" autoAdjust="0"/>
    <p:restoredTop sz="97284" autoAdjust="0"/>
  </p:normalViewPr>
  <p:slideViewPr>
    <p:cSldViewPr snapToGrid="0">
      <p:cViewPr varScale="1">
        <p:scale>
          <a:sx n="59" d="100"/>
          <a:sy n="59" d="100"/>
        </p:scale>
        <p:origin x="888" y="52"/>
      </p:cViewPr>
      <p:guideLst>
        <p:guide orient="horz" pos="3521"/>
        <p:guide pos="3840"/>
        <p:guide pos="4520"/>
        <p:guide pos="7469"/>
        <p:guide orient="horz" pos="4156"/>
        <p:guide pos="551"/>
        <p:guide pos="7129"/>
        <p:guide orient="horz" pos="3861"/>
        <p:guide orient="horz" pos="459"/>
        <p:guide pos="2933"/>
        <p:guide orient="horz" pos="686"/>
        <p:guide pos="778"/>
        <p:guide orient="horz" pos="95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5224C3-5C24-4EE5-8B4B-6E5607AF4DAC}" type="datetimeFigureOut">
              <a:rPr lang="pl-PL" smtClean="0"/>
              <a:t>22.12.2025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2C913A-DEF0-42E2-B1BD-AE5B1B8D76D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23736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2C913A-DEF0-42E2-B1BD-AE5B1B8D76DF}" type="slidenum">
              <a:rPr lang="pl-PL" smtClean="0"/>
              <a:t>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393931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2C913A-DEF0-42E2-B1BD-AE5B1B8D76DF}" type="slidenum">
              <a:rPr lang="pl-PL" smtClean="0"/>
              <a:t>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846004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2C913A-DEF0-42E2-B1BD-AE5B1B8D76DF}" type="slidenum">
              <a:rPr lang="pl-PL" smtClean="0"/>
              <a:t>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496514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BF1773B-1E16-F5B6-F958-C3CA9E2257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E9769F61-7121-6903-DDD6-02652A2E9F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1C225F56-EFC0-92E1-3A4B-AB954CD4C3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2D923-2A85-47DA-9E12-9CDADE888F4B}" type="datetimeFigureOut">
              <a:rPr lang="pl-PL" smtClean="0"/>
              <a:t>22.12.2025</a:t>
            </a:fld>
            <a:endParaRPr lang="pl-PL" dirty="0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0E7070D4-A02C-6C2A-687D-7801D08259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3D0029CA-FF91-DC76-A150-E0B3111D52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30D39-2117-480E-A430-6729DBCF36A5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1618971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4FCAAAF-1629-5274-F5F9-BE918C908E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1962773A-3D6D-9D41-D31F-A03029A624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9635B6F6-21DD-9C8A-E76F-E63DD8FFC8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2D923-2A85-47DA-9E12-9CDADE888F4B}" type="datetimeFigureOut">
              <a:rPr lang="pl-PL" smtClean="0"/>
              <a:t>22.12.2025</a:t>
            </a:fld>
            <a:endParaRPr lang="pl-PL" dirty="0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66C659DA-F0AC-5736-1FA4-916216C791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41EEE170-FAC3-4F6B-60B6-AAF4A0142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30D39-2117-480E-A430-6729DBCF36A5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9470808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D4544F03-7440-CA2D-0936-2E336E2570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B88E3753-4DB5-AB5C-B122-F656C293BB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09D4F52F-97DB-9F5E-5147-221497E32F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2D923-2A85-47DA-9E12-9CDADE888F4B}" type="datetimeFigureOut">
              <a:rPr lang="pl-PL" smtClean="0"/>
              <a:t>22.12.2025</a:t>
            </a:fld>
            <a:endParaRPr lang="pl-PL" dirty="0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177A2D27-962D-8421-0FBC-8A1FAFE6E4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1E5CB063-C208-DE13-D307-F30915C3A3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30D39-2117-480E-A430-6729DBCF36A5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3262457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8E86A95-A16A-6605-F24C-30571F5595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B094A77-5C74-F7BD-2320-71CCA94267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53F71D74-BC93-8E1C-B9C3-575800D1CA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2D923-2A85-47DA-9E12-9CDADE888F4B}" type="datetimeFigureOut">
              <a:rPr lang="pl-PL" smtClean="0"/>
              <a:t>22.12.2025</a:t>
            </a:fld>
            <a:endParaRPr lang="pl-PL" dirty="0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54708BA3-DD91-F8F9-74E2-979F6AC3B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9BF5DAC9-DEAD-7054-0F81-E7D3E76B3F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30D39-2117-480E-A430-6729DBCF36A5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1125055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6DCAE28-2E7D-093A-F46C-27303C0A0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665C6563-3A87-E6B0-164E-21277BC523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E0A753C9-EC54-7667-6CD3-5DB69F23BA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2D923-2A85-47DA-9E12-9CDADE888F4B}" type="datetimeFigureOut">
              <a:rPr lang="pl-PL" smtClean="0"/>
              <a:t>22.12.2025</a:t>
            </a:fld>
            <a:endParaRPr lang="pl-PL" dirty="0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1E51E5E7-A667-BB70-D297-BC380D2EA1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85E84C4A-C4D3-9D48-5C2D-9C0055897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30D39-2117-480E-A430-6729DBCF36A5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9239831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6147C8B-22B9-E5CF-6CA0-F8A5290EFB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C8D4BBB-C4DD-4A04-CA49-4A2EA796209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38275790-6931-961A-BCE7-D259E5A942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385CF66B-1E23-5566-232D-3D02AF9513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2D923-2A85-47DA-9E12-9CDADE888F4B}" type="datetimeFigureOut">
              <a:rPr lang="pl-PL" smtClean="0"/>
              <a:t>22.12.2025</a:t>
            </a:fld>
            <a:endParaRPr lang="pl-PL" dirty="0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FF611B08-59F7-CEC0-38F2-8E3E47EAB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0C0DF954-E317-880C-E5C5-6AC3A552F6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30D39-2117-480E-A430-6729DBCF36A5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421426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142215E-11DF-1C6D-4462-2D4B065F08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6514FA90-821A-4A17-B0B6-D5393D8C61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E31BAB01-B0D3-EC29-8743-61BAE0781A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A9B87B78-2A2D-963A-19BA-A2E5724CFB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D58567C7-BB74-ADD9-95F4-9D29436D7AD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67FAE048-274C-314D-229C-9A6D0D4DF5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2D923-2A85-47DA-9E12-9CDADE888F4B}" type="datetimeFigureOut">
              <a:rPr lang="pl-PL" smtClean="0"/>
              <a:t>22.12.2025</a:t>
            </a:fld>
            <a:endParaRPr lang="pl-PL" dirty="0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C683A4B6-45AD-62D6-EF83-4115DE206C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DE0E150A-62A7-7648-70D9-223676D2A5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30D39-2117-480E-A430-6729DBCF36A5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5308023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D74E2ED-27ED-815B-96C5-11337F0005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7747C55B-9757-2826-ED34-CFECC739E5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2D923-2A85-47DA-9E12-9CDADE888F4B}" type="datetimeFigureOut">
              <a:rPr lang="pl-PL" smtClean="0"/>
              <a:t>22.12.2025</a:t>
            </a:fld>
            <a:endParaRPr lang="pl-PL" dirty="0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F2E1B35C-7B57-02CB-9C6A-83E65CDA0E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4802A1D0-22B2-1065-D2D5-3F3E4EA6E4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30D39-2117-480E-A430-6729DBCF36A5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4385460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EDCEAE08-A44C-F90D-26D5-A0006D00AC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2D923-2A85-47DA-9E12-9CDADE888F4B}" type="datetimeFigureOut">
              <a:rPr lang="pl-PL" smtClean="0"/>
              <a:t>22.12.2025</a:t>
            </a:fld>
            <a:endParaRPr lang="pl-PL" dirty="0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7CFBB404-AA7F-23C3-0CF6-B6DAB7EE8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EF442EC4-C7EF-3C8B-F363-0D2905553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30D39-2117-480E-A430-6729DBCF36A5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4716498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F4158D3-E6E9-145E-B904-0A9696F712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742B2C1-0B4A-4001-7348-314BA2D881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BF60B5B3-76E1-E545-231C-EE5FC948F9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38E156BD-F96C-A328-4035-E6555EA3F4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2D923-2A85-47DA-9E12-9CDADE888F4B}" type="datetimeFigureOut">
              <a:rPr lang="pl-PL" smtClean="0"/>
              <a:t>22.12.2025</a:t>
            </a:fld>
            <a:endParaRPr lang="pl-PL" dirty="0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17B090BD-9B80-93D1-232A-450CD7D240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6A913211-EF76-D137-120F-9F23E92DBC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30D39-2117-480E-A430-6729DBCF36A5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0281206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2622C43-9451-73D9-9D15-E174853D0C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AF9A3192-97FE-6739-C365-4DB44977B8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 dirty="0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3355BE96-55F4-9BCF-CEF5-920676F270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438006EB-8014-8D5F-AC89-21D2429EB7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2D923-2A85-47DA-9E12-9CDADE888F4B}" type="datetimeFigureOut">
              <a:rPr lang="pl-PL" smtClean="0"/>
              <a:t>22.12.2025</a:t>
            </a:fld>
            <a:endParaRPr lang="pl-PL" dirty="0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3DAD18A8-A3C4-CA6B-2EDC-A90CA97A95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16578B5E-B5B2-7063-9956-3A85238090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30D39-2117-480E-A430-6729DBCF36A5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5244556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086E11F9-0CD2-C0DC-200A-423B422C07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1E697087-FB04-5892-62D8-4171DE24EE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058A053B-AC4C-585F-E943-4B771C6025C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E2D923-2A85-47DA-9E12-9CDADE888F4B}" type="datetimeFigureOut">
              <a:rPr lang="pl-PL" smtClean="0"/>
              <a:t>22.12.2025</a:t>
            </a:fld>
            <a:endParaRPr lang="pl-PL" dirty="0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05EB6D14-73C2-4886-6933-35A0E3ACC6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 dirty="0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AA0E2EDC-9E18-B8D5-83D8-5D153ECF1C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E30D39-2117-480E-A430-6729DBCF36A5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6197132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hyperlink" Target="http://www.wspieramykluby.pl/" TargetMode="External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75A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002CE7A0-7AA5-411D-B604-E7C92C7423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6153" y="0"/>
            <a:ext cx="5455847" cy="6858000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EDCA0F3A-2A02-5A92-0287-7E17B795C1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713" y="728663"/>
            <a:ext cx="2878428" cy="695140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8AFF00AE-780D-584A-E4C3-CBC71BBE36CB}"/>
              </a:ext>
            </a:extLst>
          </p:cNvPr>
          <p:cNvSpPr txBox="1"/>
          <p:nvPr/>
        </p:nvSpPr>
        <p:spPr>
          <a:xfrm>
            <a:off x="874713" y="2836128"/>
            <a:ext cx="6253316" cy="20313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pl-PL" sz="4000" dirty="0">
                <a:solidFill>
                  <a:srgbClr val="FAFBFF"/>
                </a:solidFill>
                <a:latin typeface="Poppins SemiBold" panose="00000700000000000000" pitchFamily="2" charset="-18"/>
                <a:cs typeface="Poppins SemiBold" panose="00000700000000000000" pitchFamily="2" charset="-18"/>
              </a:rPr>
              <a:t>Sportowe </a:t>
            </a:r>
          </a:p>
          <a:p>
            <a:r>
              <a:rPr lang="pl-PL" sz="4000" dirty="0">
                <a:solidFill>
                  <a:srgbClr val="FAFBFF"/>
                </a:solidFill>
                <a:latin typeface="Poppins SemiBold" panose="00000700000000000000" pitchFamily="2" charset="-18"/>
                <a:cs typeface="Poppins SemiBold" panose="00000700000000000000" pitchFamily="2" charset="-18"/>
              </a:rPr>
              <a:t>prawo budowlane</a:t>
            </a:r>
          </a:p>
          <a:p>
            <a:endParaRPr lang="pl-PL" sz="3200" dirty="0">
              <a:solidFill>
                <a:srgbClr val="FAFBFF"/>
              </a:solidFill>
              <a:latin typeface="Poppins SemiBold" panose="00000700000000000000" pitchFamily="2" charset="-18"/>
              <a:cs typeface="Poppins SemiBold" panose="00000700000000000000" pitchFamily="2" charset="-18"/>
            </a:endParaRPr>
          </a:p>
          <a:p>
            <a:r>
              <a:rPr lang="pl-PL" sz="2000" dirty="0">
                <a:solidFill>
                  <a:srgbClr val="FAFBFF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Karol Ważny</a:t>
            </a:r>
          </a:p>
        </p:txBody>
      </p:sp>
    </p:spTree>
    <p:extLst>
      <p:ext uri="{BB962C8B-B14F-4D97-AF65-F5344CB8AC3E}">
        <p14:creationId xmlns:p14="http://schemas.microsoft.com/office/powerpoint/2010/main" val="38714556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AFBFF"/>
            </a:gs>
            <a:gs pos="100000">
              <a:srgbClr val="375AF6"/>
            </a:gs>
          </a:gsLst>
          <a:lin ang="2700000" scaled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30E8990-16DE-5438-3963-E42A3A9DF7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ole tekstowe 19">
            <a:extLst>
              <a:ext uri="{FF2B5EF4-FFF2-40B4-BE49-F238E27FC236}">
                <a16:creationId xmlns:a16="http://schemas.microsoft.com/office/drawing/2014/main" id="{23704DF6-87F4-45C0-6A8F-CFDF77F177E9}"/>
              </a:ext>
            </a:extLst>
          </p:cNvPr>
          <p:cNvSpPr txBox="1"/>
          <p:nvPr/>
        </p:nvSpPr>
        <p:spPr>
          <a:xfrm>
            <a:off x="11318722" y="6320651"/>
            <a:ext cx="53831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pl-PL" dirty="0">
                <a:solidFill>
                  <a:srgbClr val="FAFBFF"/>
                </a:solidFill>
                <a:latin typeface="Poppins SemiBold" panose="00000700000000000000" pitchFamily="2" charset="-18"/>
                <a:cs typeface="Poppins SemiBold" panose="00000700000000000000" pitchFamily="2" charset="-18"/>
              </a:rPr>
              <a:t>02</a:t>
            </a:r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3F4AFF5E-C210-8159-482A-E6029C5DD789}"/>
              </a:ext>
            </a:extLst>
          </p:cNvPr>
          <p:cNvSpPr/>
          <p:nvPr/>
        </p:nvSpPr>
        <p:spPr>
          <a:xfrm>
            <a:off x="874713" y="728663"/>
            <a:ext cx="5221286" cy="5400675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022590E4-3BE5-C513-46D4-3FDEC155C628}"/>
              </a:ext>
            </a:extLst>
          </p:cNvPr>
          <p:cNvSpPr txBox="1"/>
          <p:nvPr/>
        </p:nvSpPr>
        <p:spPr>
          <a:xfrm>
            <a:off x="1235074" y="1166750"/>
            <a:ext cx="4860925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pl-PL" sz="3200" dirty="0">
                <a:solidFill>
                  <a:srgbClr val="375AF6"/>
                </a:solidFill>
                <a:latin typeface="Poppins SemiBold" panose="00000700000000000000" pitchFamily="2" charset="-18"/>
                <a:cs typeface="Poppins SemiBold" panose="00000700000000000000" pitchFamily="2" charset="-18"/>
              </a:rPr>
              <a:t>Dlaczego „sportowe” prawo budowlane?</a:t>
            </a: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00F4D698-790F-1BF3-5241-5202F85BF480}"/>
              </a:ext>
            </a:extLst>
          </p:cNvPr>
          <p:cNvSpPr txBox="1"/>
          <p:nvPr/>
        </p:nvSpPr>
        <p:spPr>
          <a:xfrm>
            <a:off x="1235074" y="2318843"/>
            <a:ext cx="4448369" cy="35242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l-PL" sz="1400" dirty="0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Krzyżowanie się dwóch reżimów prawnych: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l-PL" sz="1400" dirty="0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prawa państwowego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l-PL" sz="1400" dirty="0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prawa związków sportowych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l-PL" sz="1400" dirty="0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Infrastruktura sportowa musi spełnić zarówno wymagania prawa powszechnie obowiązującego, jak i regulacje związków sportowych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l-PL" sz="1400" dirty="0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W innym wypadku obiekt może nie otrzymać: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l-PL" sz="1400" dirty="0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pozwolenia na budowę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l-PL" sz="1400" dirty="0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licencji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l-PL" sz="1400" dirty="0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dofinansowania</a:t>
            </a:r>
          </a:p>
        </p:txBody>
      </p:sp>
      <p:pic>
        <p:nvPicPr>
          <p:cNvPr id="4" name="Obraz 3" descr="Obraz zawierający zawody lekkoatletyczne, niebo, koszykówka, sport&#10;&#10;Zawartość wygenerowana przez AI może być niepoprawna.">
            <a:extLst>
              <a:ext uri="{FF2B5EF4-FFF2-40B4-BE49-F238E27FC236}">
                <a16:creationId xmlns:a16="http://schemas.microsoft.com/office/drawing/2014/main" id="{4FCFAD16-0FBE-42AF-9E5E-08FA9B5149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3347"/>
          <a:stretch>
            <a:fillRect/>
          </a:stretch>
        </p:blipFill>
        <p:spPr>
          <a:xfrm>
            <a:off x="6095999" y="728661"/>
            <a:ext cx="5220000" cy="5400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6873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AFBFF"/>
            </a:gs>
            <a:gs pos="100000">
              <a:srgbClr val="375AF6"/>
            </a:gs>
          </a:gsLst>
          <a:lin ang="2700000" scaled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283AA0C-7A43-4786-671A-8BF1131DAD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ole tekstowe 19">
            <a:extLst>
              <a:ext uri="{FF2B5EF4-FFF2-40B4-BE49-F238E27FC236}">
                <a16:creationId xmlns:a16="http://schemas.microsoft.com/office/drawing/2014/main" id="{B4794CF7-52A9-D89B-BB2D-5AFEC30BEFF0}"/>
              </a:ext>
            </a:extLst>
          </p:cNvPr>
          <p:cNvSpPr txBox="1"/>
          <p:nvPr/>
        </p:nvSpPr>
        <p:spPr>
          <a:xfrm>
            <a:off x="11318722" y="6320651"/>
            <a:ext cx="53831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pl-PL" dirty="0">
                <a:solidFill>
                  <a:srgbClr val="FAFBFF"/>
                </a:solidFill>
                <a:latin typeface="Poppins SemiBold" panose="00000700000000000000" pitchFamily="2" charset="-18"/>
                <a:cs typeface="Poppins SemiBold" panose="00000700000000000000" pitchFamily="2" charset="-18"/>
              </a:rPr>
              <a:t>03</a:t>
            </a:r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50B731D2-D666-4526-DBF4-A82C682832FC}"/>
              </a:ext>
            </a:extLst>
          </p:cNvPr>
          <p:cNvSpPr/>
          <p:nvPr/>
        </p:nvSpPr>
        <p:spPr>
          <a:xfrm>
            <a:off x="874712" y="728663"/>
            <a:ext cx="5706841" cy="5400675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9E97B57A-1F65-E423-716C-5BB0970F42A1}"/>
              </a:ext>
            </a:extLst>
          </p:cNvPr>
          <p:cNvSpPr txBox="1"/>
          <p:nvPr/>
        </p:nvSpPr>
        <p:spPr>
          <a:xfrm>
            <a:off x="1235074" y="1046462"/>
            <a:ext cx="486092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pl-PL" sz="3200" dirty="0">
                <a:solidFill>
                  <a:srgbClr val="375AF6"/>
                </a:solidFill>
                <a:latin typeface="Poppins SemiBold" panose="00000700000000000000" pitchFamily="2" charset="-18"/>
                <a:cs typeface="Poppins SemiBold" panose="00000700000000000000" pitchFamily="2" charset="-18"/>
              </a:rPr>
              <a:t>Prawo państwowe</a:t>
            </a: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D78F4366-E1EE-0D23-4CD5-81215483B5A6}"/>
              </a:ext>
            </a:extLst>
          </p:cNvPr>
          <p:cNvSpPr txBox="1"/>
          <p:nvPr/>
        </p:nvSpPr>
        <p:spPr>
          <a:xfrm>
            <a:off x="1228627" y="1666176"/>
            <a:ext cx="4860925" cy="35242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l-PL" sz="1400" dirty="0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Nie tylko prawo budowlane, ale również inne dziedziny prawa: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l-PL" sz="1400" dirty="0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prawo gospodarki przestrzennej (w tym postanowienia MPZP, decyzji lokalizacyjnej) 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l-PL" sz="1400" dirty="0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prawo ochrony środowiska (w tym dokumenty OOŚ, Natura 2000, przepisy hałasowe)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l-PL" sz="1400" dirty="0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przepisy techniczno-budowlane (warunki techniczne, ewakuacja, dostępność)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l-PL" sz="1400" dirty="0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przepisy sanitarne, </a:t>
            </a:r>
            <a:r>
              <a:rPr lang="pl-PL" sz="1400" dirty="0" err="1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ppoż</a:t>
            </a:r>
            <a:endParaRPr lang="pl-PL" sz="1400" dirty="0">
              <a:solidFill>
                <a:srgbClr val="0A141E"/>
              </a:solidFill>
              <a:latin typeface="Poppins Light" panose="00000400000000000000" pitchFamily="2" charset="-18"/>
              <a:cs typeface="Poppins Light" panose="00000400000000000000" pitchFamily="2" charset="-18"/>
            </a:endParaRP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l-PL" sz="1400" dirty="0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przepisy dot. bezpieczeństwa imprez masowych</a:t>
            </a:r>
          </a:p>
        </p:txBody>
      </p:sp>
      <p:pic>
        <p:nvPicPr>
          <p:cNvPr id="14" name="Obraz 13">
            <a:extLst>
              <a:ext uri="{FF2B5EF4-FFF2-40B4-BE49-F238E27FC236}">
                <a16:creationId xmlns:a16="http://schemas.microsoft.com/office/drawing/2014/main" id="{6575AACA-4308-081D-1E3B-307F0B91A6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42901" y="5390568"/>
            <a:ext cx="429594" cy="538675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pole tekstowe 14">
            <a:extLst>
              <a:ext uri="{FF2B5EF4-FFF2-40B4-BE49-F238E27FC236}">
                <a16:creationId xmlns:a16="http://schemas.microsoft.com/office/drawing/2014/main" id="{610EAD9C-AF9E-A9F6-DF17-036735090D0F}"/>
              </a:ext>
            </a:extLst>
          </p:cNvPr>
          <p:cNvSpPr txBox="1"/>
          <p:nvPr/>
        </p:nvSpPr>
        <p:spPr>
          <a:xfrm>
            <a:off x="1890515" y="5371638"/>
            <a:ext cx="3925069" cy="6463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pl-PL" sz="1400" i="1" dirty="0">
                <a:solidFill>
                  <a:srgbClr val="F1785B"/>
                </a:solidFill>
                <a:latin typeface="Poppins SemiBold" panose="00000700000000000000" pitchFamily="2" charset="-18"/>
                <a:cs typeface="Poppins SemiBold" panose="00000700000000000000" pitchFamily="2" charset="-18"/>
              </a:rPr>
              <a:t>Przepisy te mają zapewnić bezpieczeństwo użytkowników oraz ochronę środowiska i sąsiedztwa obiektu sportowego</a:t>
            </a:r>
            <a:endParaRPr lang="pl-PL" sz="1400" i="1" dirty="0">
              <a:solidFill>
                <a:srgbClr val="F1785B"/>
              </a:solidFill>
              <a:latin typeface="Poppins Light" panose="00000400000000000000" pitchFamily="2" charset="-18"/>
              <a:cs typeface="Poppins Light" panose="00000400000000000000" pitchFamily="2" charset="-18"/>
            </a:endParaRPr>
          </a:p>
        </p:txBody>
      </p:sp>
      <p:pic>
        <p:nvPicPr>
          <p:cNvPr id="5" name="Obraz 4" descr="Obraz zawierający ubrania, osoba, niebo, Niebieskie kołnierzyki&#10;&#10;Zawartość wygenerowana przez AI może być niepoprawna.">
            <a:extLst>
              <a:ext uri="{FF2B5EF4-FFF2-40B4-BE49-F238E27FC236}">
                <a16:creationId xmlns:a16="http://schemas.microsoft.com/office/drawing/2014/main" id="{706CB092-F372-5ABA-533D-C86BD4DC67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32" t="10495" r="19975" b="10768"/>
          <a:stretch>
            <a:fillRect/>
          </a:stretch>
        </p:blipFill>
        <p:spPr>
          <a:xfrm>
            <a:off x="6588000" y="716895"/>
            <a:ext cx="4752000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8618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AFBFF"/>
            </a:gs>
            <a:gs pos="100000">
              <a:srgbClr val="375AF6"/>
            </a:gs>
          </a:gsLst>
          <a:lin ang="2700000" scaled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BB5769C-B114-EED6-2558-444BF4848E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ole tekstowe 19">
            <a:extLst>
              <a:ext uri="{FF2B5EF4-FFF2-40B4-BE49-F238E27FC236}">
                <a16:creationId xmlns:a16="http://schemas.microsoft.com/office/drawing/2014/main" id="{54AB76AE-4AD3-7FDD-4482-F419B123F38F}"/>
              </a:ext>
            </a:extLst>
          </p:cNvPr>
          <p:cNvSpPr txBox="1"/>
          <p:nvPr/>
        </p:nvSpPr>
        <p:spPr>
          <a:xfrm>
            <a:off x="11318722" y="6320651"/>
            <a:ext cx="53831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pl-PL" dirty="0">
                <a:solidFill>
                  <a:srgbClr val="FAFBFF"/>
                </a:solidFill>
                <a:latin typeface="Poppins SemiBold" panose="00000700000000000000" pitchFamily="2" charset="-18"/>
                <a:cs typeface="Poppins SemiBold" panose="00000700000000000000" pitchFamily="2" charset="-18"/>
              </a:rPr>
              <a:t>01</a:t>
            </a:r>
          </a:p>
        </p:txBody>
      </p:sp>
      <p:sp>
        <p:nvSpPr>
          <p:cNvPr id="30" name="Prostokąt 29">
            <a:extLst>
              <a:ext uri="{FF2B5EF4-FFF2-40B4-BE49-F238E27FC236}">
                <a16:creationId xmlns:a16="http://schemas.microsoft.com/office/drawing/2014/main" id="{4E7AFCE1-1F41-24D2-D413-1043BE3CE4D8}"/>
              </a:ext>
            </a:extLst>
          </p:cNvPr>
          <p:cNvSpPr/>
          <p:nvPr/>
        </p:nvSpPr>
        <p:spPr>
          <a:xfrm>
            <a:off x="874713" y="2962412"/>
            <a:ext cx="10444009" cy="3166927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183D11F2-90F3-741A-F5DD-BBB884D73729}"/>
              </a:ext>
            </a:extLst>
          </p:cNvPr>
          <p:cNvSpPr txBox="1"/>
          <p:nvPr/>
        </p:nvSpPr>
        <p:spPr>
          <a:xfrm>
            <a:off x="1189619" y="3072463"/>
            <a:ext cx="9831986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pl-PL" sz="3200" dirty="0">
                <a:solidFill>
                  <a:srgbClr val="375AF6"/>
                </a:solidFill>
                <a:latin typeface="Poppins SemiBold" panose="00000700000000000000" pitchFamily="2" charset="-18"/>
                <a:cs typeface="Poppins SemiBold" panose="00000700000000000000" pitchFamily="2" charset="-18"/>
              </a:rPr>
              <a:t>Obiekt sportowy jako cel / zadanie publiczne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E67D35D2-7FB9-0368-9B11-B07BDC6F38AB}"/>
              </a:ext>
            </a:extLst>
          </p:cNvPr>
          <p:cNvSpPr txBox="1"/>
          <p:nvPr/>
        </p:nvSpPr>
        <p:spPr>
          <a:xfrm>
            <a:off x="1298736" y="3585046"/>
            <a:ext cx="9594528" cy="243553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>
              <a:lnSpc>
                <a:spcPts val="2400"/>
              </a:lnSpc>
              <a:buFont typeface="Wingdings" panose="05000000000000000000" pitchFamily="2" charset="2"/>
              <a:buChar char="Ø"/>
            </a:pPr>
            <a:r>
              <a:rPr lang="pl-PL" sz="1400" dirty="0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Ustawa o gospodarce nieruchomościami definiuje budowę i utrzymanie publicznych obiektów sportowych jako cel publiczny</a:t>
            </a:r>
          </a:p>
          <a:p>
            <a:pPr marL="285750" indent="-285750">
              <a:lnSpc>
                <a:spcPts val="2400"/>
              </a:lnSpc>
              <a:buFont typeface="Wingdings" panose="05000000000000000000" pitchFamily="2" charset="2"/>
              <a:buChar char="Ø"/>
            </a:pPr>
            <a:r>
              <a:rPr lang="pl-PL" sz="1400" dirty="0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Wymóg MPZP lub decyzji o ustaleniu lokalizacji inwestycji celu publicznego</a:t>
            </a:r>
          </a:p>
          <a:p>
            <a:pPr marL="742950" lvl="1" indent="-285750">
              <a:lnSpc>
                <a:spcPts val="2400"/>
              </a:lnSpc>
              <a:buFont typeface="Wingdings" panose="05000000000000000000" pitchFamily="2" charset="2"/>
              <a:buChar char="Ø"/>
            </a:pPr>
            <a:r>
              <a:rPr lang="pl-PL" sz="1400" dirty="0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tereny usług, US, US/ZP</a:t>
            </a:r>
          </a:p>
          <a:p>
            <a:pPr marL="742950" lvl="1" indent="-285750">
              <a:lnSpc>
                <a:spcPts val="2400"/>
              </a:lnSpc>
              <a:buFont typeface="Wingdings" panose="05000000000000000000" pitchFamily="2" charset="2"/>
              <a:buChar char="Ø"/>
            </a:pPr>
            <a:r>
              <a:rPr lang="pl-PL" sz="1400" dirty="0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kluczowe parametry – np. wysokość zabudowy, intensywność zabudowy, powierzchnia biologicznie czynna, powierzchnia zabudowy, obsługa komunikacyjna, liczba </a:t>
            </a:r>
            <a:r>
              <a:rPr lang="pl-PL" sz="1400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miejsc postojowych</a:t>
            </a:r>
            <a:endParaRPr lang="pl-PL" sz="1400" dirty="0">
              <a:solidFill>
                <a:srgbClr val="0A141E"/>
              </a:solidFill>
              <a:latin typeface="Poppins Light" panose="00000400000000000000" pitchFamily="2" charset="-18"/>
              <a:cs typeface="Poppins Light" panose="00000400000000000000" pitchFamily="2" charset="-18"/>
            </a:endParaRPr>
          </a:p>
          <a:p>
            <a:pPr marL="285750" indent="-285750">
              <a:lnSpc>
                <a:spcPts val="2400"/>
              </a:lnSpc>
              <a:buFont typeface="Wingdings" panose="05000000000000000000" pitchFamily="2" charset="2"/>
              <a:buChar char="Ø"/>
            </a:pPr>
            <a:r>
              <a:rPr lang="pl-PL" sz="1400" dirty="0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Inwestorem może być podmiot prywatny – np. klub sportowy</a:t>
            </a:r>
          </a:p>
          <a:p>
            <a:pPr marL="285750" indent="-285750">
              <a:lnSpc>
                <a:spcPts val="2400"/>
              </a:lnSpc>
              <a:buFont typeface="Wingdings" panose="05000000000000000000" pitchFamily="2" charset="2"/>
              <a:buChar char="Ø"/>
            </a:pPr>
            <a:r>
              <a:rPr lang="pl-PL" sz="1400" dirty="0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Prawo wywłaszczenia gruntów prywatnych – gdy inwestorem jest podmiot publiczny</a:t>
            </a:r>
          </a:p>
        </p:txBody>
      </p:sp>
      <p:pic>
        <p:nvPicPr>
          <p:cNvPr id="3" name="Obraz 2" descr="Obraz zawierający stadium, budynek, piłka nożna, stadion&#10;&#10;Zawartość wygenerowana przez AI może być niepoprawna.">
            <a:extLst>
              <a:ext uri="{FF2B5EF4-FFF2-40B4-BE49-F238E27FC236}">
                <a16:creationId xmlns:a16="http://schemas.microsoft.com/office/drawing/2014/main" id="{B234D5D4-080A-93BA-EB04-EB3D6D6209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294" r="102" b="21116"/>
          <a:stretch>
            <a:fillRect/>
          </a:stretch>
        </p:blipFill>
        <p:spPr>
          <a:xfrm>
            <a:off x="879958" y="622330"/>
            <a:ext cx="10440000" cy="23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7767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AFBFF"/>
            </a:gs>
            <a:gs pos="100000">
              <a:srgbClr val="F1785B"/>
            </a:gs>
          </a:gsLst>
          <a:lin ang="2700000" scaled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B846716-423E-2AA5-4664-265A9D2F3A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ole tekstowe 10">
            <a:extLst>
              <a:ext uri="{FF2B5EF4-FFF2-40B4-BE49-F238E27FC236}">
                <a16:creationId xmlns:a16="http://schemas.microsoft.com/office/drawing/2014/main" id="{9A83B2BE-92C6-F014-2381-B3EA3A116D9C}"/>
              </a:ext>
            </a:extLst>
          </p:cNvPr>
          <p:cNvSpPr txBox="1"/>
          <p:nvPr/>
        </p:nvSpPr>
        <p:spPr>
          <a:xfrm>
            <a:off x="11318722" y="6320651"/>
            <a:ext cx="53831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pl-PL" dirty="0">
                <a:solidFill>
                  <a:srgbClr val="FAFBFF"/>
                </a:solidFill>
                <a:latin typeface="Poppins SemiBold" panose="00000700000000000000" pitchFamily="2" charset="-18"/>
                <a:cs typeface="Poppins SemiBold" panose="00000700000000000000" pitchFamily="2" charset="-18"/>
              </a:rPr>
              <a:t>04</a:t>
            </a:r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FB74E37E-024B-AE2E-1660-2FBCFCA1E6A8}"/>
              </a:ext>
            </a:extLst>
          </p:cNvPr>
          <p:cNvSpPr/>
          <p:nvPr/>
        </p:nvSpPr>
        <p:spPr>
          <a:xfrm>
            <a:off x="4473727" y="728663"/>
            <a:ext cx="6844995" cy="5400675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C1DD810D-B975-F290-7175-827D13218375}"/>
              </a:ext>
            </a:extLst>
          </p:cNvPr>
          <p:cNvSpPr txBox="1"/>
          <p:nvPr/>
        </p:nvSpPr>
        <p:spPr>
          <a:xfrm>
            <a:off x="4892199" y="942020"/>
            <a:ext cx="5912021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pl-PL" sz="3200" dirty="0">
                <a:solidFill>
                  <a:srgbClr val="375AF6"/>
                </a:solidFill>
                <a:latin typeface="Poppins SemiBold" panose="00000700000000000000" pitchFamily="2" charset="-18"/>
                <a:cs typeface="Poppins SemiBold" panose="00000700000000000000" pitchFamily="2" charset="-18"/>
              </a:rPr>
              <a:t>Prawo związków sportowych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05C4BEA4-1736-05A4-383B-32AF7B697480}"/>
              </a:ext>
            </a:extLst>
          </p:cNvPr>
          <p:cNvSpPr txBox="1"/>
          <p:nvPr/>
        </p:nvSpPr>
        <p:spPr>
          <a:xfrm>
            <a:off x="4891880" y="1516072"/>
            <a:ext cx="5912340" cy="38474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l-PL" sz="1400" dirty="0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Warunek użyteczności sportowej -&gt; czy na tym obiekcie w ogóle da się grać, startować, organizować zawody, bić rekordy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l-PL" sz="1400" dirty="0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Szczegółowe wymogi w tym zakresie są opisane przez: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l-PL" sz="1400" dirty="0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regulaminy rozgrywek,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l-PL" sz="1400" dirty="0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podręczniki licencyjne,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l-PL" sz="1400" dirty="0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standardy infrastrukturalne,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l-PL" sz="1400" dirty="0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systemy certyfikacji obiektów,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l-PL" sz="1400" dirty="0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wymagania dla konkretnego poziomu sportowego.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l-PL" sz="1400" dirty="0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Obiekt legalny z punktu widzenia prawa powszechnego, ale: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l-PL" sz="1400" dirty="0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nie spełnia wymogów licencyjnych związku sportowego,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l-PL" sz="1400" dirty="0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nie otrzyma certyfikatu,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l-PL" sz="1400" dirty="0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nie może być dopuszczony do rozgrywek</a:t>
            </a:r>
          </a:p>
        </p:txBody>
      </p:sp>
      <p:pic>
        <p:nvPicPr>
          <p:cNvPr id="26" name="Obraz 25">
            <a:extLst>
              <a:ext uri="{FF2B5EF4-FFF2-40B4-BE49-F238E27FC236}">
                <a16:creationId xmlns:a16="http://schemas.microsoft.com/office/drawing/2014/main" id="{7F218E0C-2B5D-6ECB-E25E-298028FEEE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7981" y="5460322"/>
            <a:ext cx="429594" cy="540000"/>
          </a:xfrm>
          <a:prstGeom prst="rect">
            <a:avLst/>
          </a:prstGeom>
        </p:spPr>
      </p:pic>
      <p:sp>
        <p:nvSpPr>
          <p:cNvPr id="27" name="pole tekstowe 26">
            <a:extLst>
              <a:ext uri="{FF2B5EF4-FFF2-40B4-BE49-F238E27FC236}">
                <a16:creationId xmlns:a16="http://schemas.microsoft.com/office/drawing/2014/main" id="{60D618EB-694D-2306-8551-5FC46FD9B7D7}"/>
              </a:ext>
            </a:extLst>
          </p:cNvPr>
          <p:cNvSpPr txBox="1"/>
          <p:nvPr/>
        </p:nvSpPr>
        <p:spPr>
          <a:xfrm>
            <a:off x="5563170" y="5500745"/>
            <a:ext cx="486092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pl-PL" sz="1400" i="1" dirty="0">
                <a:solidFill>
                  <a:srgbClr val="375AF6"/>
                </a:solidFill>
                <a:latin typeface="Poppins SemiBold" panose="00000700000000000000" pitchFamily="2" charset="-18"/>
                <a:cs typeface="Poppins SemiBold" panose="00000700000000000000" pitchFamily="2" charset="-18"/>
              </a:rPr>
              <a:t>Prawo państwowe mówi: „wolno grać”</a:t>
            </a:r>
          </a:p>
          <a:p>
            <a:r>
              <a:rPr lang="pl-PL" sz="1400" i="1" dirty="0">
                <a:solidFill>
                  <a:srgbClr val="375AF6"/>
                </a:solidFill>
                <a:latin typeface="Poppins SemiBold" panose="00000700000000000000" pitchFamily="2" charset="-18"/>
                <a:cs typeface="Poppins SemiBold" panose="00000700000000000000" pitchFamily="2" charset="-18"/>
              </a:rPr>
              <a:t>Prawo sportowe mówi: „nie wolno grać”</a:t>
            </a:r>
          </a:p>
        </p:txBody>
      </p:sp>
      <p:pic>
        <p:nvPicPr>
          <p:cNvPr id="7" name="Obraz 6" descr="Obraz zawierający transport, niebo, na wolnym powietrzu, koparka&#10;&#10;Zawartość wygenerowana przez AI może być niepoprawna.">
            <a:extLst>
              <a:ext uri="{FF2B5EF4-FFF2-40B4-BE49-F238E27FC236}">
                <a16:creationId xmlns:a16="http://schemas.microsoft.com/office/drawing/2014/main" id="{87EF5B5C-6840-6EEE-173B-45FD411E78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278" y="728660"/>
            <a:ext cx="3600449" cy="5400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209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AFBFF"/>
            </a:gs>
            <a:gs pos="100000">
              <a:srgbClr val="F1785B"/>
            </a:gs>
          </a:gsLst>
          <a:lin ang="2700000" scaled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CCE99CA-6067-9BE9-6ABF-4593C5B0D6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ole tekstowe 10">
            <a:extLst>
              <a:ext uri="{FF2B5EF4-FFF2-40B4-BE49-F238E27FC236}">
                <a16:creationId xmlns:a16="http://schemas.microsoft.com/office/drawing/2014/main" id="{A1177B6A-7432-DAED-7ADD-F1DB144B87D4}"/>
              </a:ext>
            </a:extLst>
          </p:cNvPr>
          <p:cNvSpPr txBox="1"/>
          <p:nvPr/>
        </p:nvSpPr>
        <p:spPr>
          <a:xfrm>
            <a:off x="11318722" y="6320651"/>
            <a:ext cx="53831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pl-PL" dirty="0">
                <a:solidFill>
                  <a:srgbClr val="FAFBFF"/>
                </a:solidFill>
                <a:latin typeface="Poppins SemiBold" panose="00000700000000000000" pitchFamily="2" charset="-18"/>
                <a:cs typeface="Poppins SemiBold" panose="00000700000000000000" pitchFamily="2" charset="-18"/>
              </a:rPr>
              <a:t>05</a:t>
            </a:r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C4A7803B-0DDC-F293-DEDB-246AC1EBAD86}"/>
              </a:ext>
            </a:extLst>
          </p:cNvPr>
          <p:cNvSpPr/>
          <p:nvPr/>
        </p:nvSpPr>
        <p:spPr>
          <a:xfrm>
            <a:off x="4761278" y="728663"/>
            <a:ext cx="6557444" cy="5400675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A1969A0A-F07A-C233-0A6C-2F036EBC4803}"/>
              </a:ext>
            </a:extLst>
          </p:cNvPr>
          <p:cNvSpPr txBox="1"/>
          <p:nvPr/>
        </p:nvSpPr>
        <p:spPr>
          <a:xfrm>
            <a:off x="5017932" y="1338696"/>
            <a:ext cx="5689054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pl-PL" sz="3200" dirty="0">
                <a:solidFill>
                  <a:srgbClr val="375AF6"/>
                </a:solidFill>
                <a:latin typeface="Poppins SemiBold" panose="00000700000000000000" pitchFamily="2" charset="-18"/>
                <a:cs typeface="Poppins SemiBold" panose="00000700000000000000" pitchFamily="2" charset="-18"/>
              </a:rPr>
              <a:t>Jak projektować?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0152FF7F-4482-F931-C64C-53C388BD6544}"/>
              </a:ext>
            </a:extLst>
          </p:cNvPr>
          <p:cNvSpPr txBox="1"/>
          <p:nvPr/>
        </p:nvSpPr>
        <p:spPr>
          <a:xfrm>
            <a:off x="5017932" y="1995006"/>
            <a:ext cx="5834462" cy="38474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l-PL" sz="1400" dirty="0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W praktyce regulacje związków sportowych: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l-PL" sz="1400" dirty="0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wpływają na projekt architektoniczny (wymiary, wysokość, trybuny),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l-PL" sz="1400" dirty="0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determinują rozwiązania techniczne (oświetlenie, nawierzchnie),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l-PL" sz="1400" dirty="0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kształtują układ funkcjonalny obiektu (szatnie, media, VIP),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l-PL" sz="1400" dirty="0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decydują o pojemności i bezpieczeństwie widowni.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l-PL" sz="1400" dirty="0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ALE prawo powszechne (np. Prawo budowlane, Prawo ochrony środowiska Prawo zamówień publicznych) nie wymaga, by projekt obiektu sportowego był: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l-PL" sz="1400" dirty="0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zgodny z prawem związków sportowych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l-PL" sz="1400" dirty="0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uzgodniony przez związek sportowy</a:t>
            </a:r>
          </a:p>
        </p:txBody>
      </p:sp>
      <p:pic>
        <p:nvPicPr>
          <p:cNvPr id="7" name="Obraz 6" descr="Obraz zawierający stół, Materiały biurowe, tekst, meble&#10;&#10;Zawartość wygenerowana przez AI może być niepoprawna.">
            <a:extLst>
              <a:ext uri="{FF2B5EF4-FFF2-40B4-BE49-F238E27FC236}">
                <a16:creationId xmlns:a16="http://schemas.microsoft.com/office/drawing/2014/main" id="{475FE191-8126-F1F5-5D77-9A4CD8D2FB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75" r="22026"/>
          <a:stretch>
            <a:fillRect/>
          </a:stretch>
        </p:blipFill>
        <p:spPr>
          <a:xfrm>
            <a:off x="873278" y="727982"/>
            <a:ext cx="3888000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4200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AFBFF"/>
            </a:gs>
            <a:gs pos="100000">
              <a:srgbClr val="375AF6"/>
            </a:gs>
          </a:gsLst>
          <a:lin ang="2700000" scaled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0D9F9F3-2010-AB54-1873-A62C82F862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ole tekstowe 19">
            <a:extLst>
              <a:ext uri="{FF2B5EF4-FFF2-40B4-BE49-F238E27FC236}">
                <a16:creationId xmlns:a16="http://schemas.microsoft.com/office/drawing/2014/main" id="{1E5CF5BA-86BA-3BEF-E829-F1E0E137A1D3}"/>
              </a:ext>
            </a:extLst>
          </p:cNvPr>
          <p:cNvSpPr txBox="1"/>
          <p:nvPr/>
        </p:nvSpPr>
        <p:spPr>
          <a:xfrm>
            <a:off x="11318722" y="6320651"/>
            <a:ext cx="53831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pl-PL" dirty="0">
                <a:solidFill>
                  <a:srgbClr val="FAFBFF"/>
                </a:solidFill>
                <a:latin typeface="Poppins SemiBold" panose="00000700000000000000" pitchFamily="2" charset="-18"/>
                <a:cs typeface="Poppins SemiBold" panose="00000700000000000000" pitchFamily="2" charset="-18"/>
              </a:rPr>
              <a:t>06</a:t>
            </a:r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9D247171-6161-4011-F058-21485AD054B7}"/>
              </a:ext>
            </a:extLst>
          </p:cNvPr>
          <p:cNvSpPr/>
          <p:nvPr/>
        </p:nvSpPr>
        <p:spPr>
          <a:xfrm>
            <a:off x="874713" y="728663"/>
            <a:ext cx="5838825" cy="5400675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grpSp>
        <p:nvGrpSpPr>
          <p:cNvPr id="12" name="Grupa 11">
            <a:extLst>
              <a:ext uri="{FF2B5EF4-FFF2-40B4-BE49-F238E27FC236}">
                <a16:creationId xmlns:a16="http://schemas.microsoft.com/office/drawing/2014/main" id="{F85535BD-2FB9-0C6C-7834-492A13F64A11}"/>
              </a:ext>
            </a:extLst>
          </p:cNvPr>
          <p:cNvGrpSpPr/>
          <p:nvPr/>
        </p:nvGrpSpPr>
        <p:grpSpPr>
          <a:xfrm>
            <a:off x="1197949" y="973988"/>
            <a:ext cx="5277279" cy="5705823"/>
            <a:chOff x="1197949" y="728397"/>
            <a:chExt cx="6195653" cy="6501479"/>
          </a:xfrm>
        </p:grpSpPr>
        <p:sp>
          <p:nvSpPr>
            <p:cNvPr id="3" name="pole tekstowe 2">
              <a:extLst>
                <a:ext uri="{FF2B5EF4-FFF2-40B4-BE49-F238E27FC236}">
                  <a16:creationId xmlns:a16="http://schemas.microsoft.com/office/drawing/2014/main" id="{8A171058-7F3B-9D40-7AF2-72BE5236EAA1}"/>
                </a:ext>
              </a:extLst>
            </p:cNvPr>
            <p:cNvSpPr txBox="1"/>
            <p:nvPr/>
          </p:nvSpPr>
          <p:spPr>
            <a:xfrm>
              <a:off x="1197949" y="728397"/>
              <a:ext cx="6195653" cy="56111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pl-PL" sz="3200" dirty="0">
                  <a:solidFill>
                    <a:srgbClr val="375AF6"/>
                  </a:solidFill>
                  <a:latin typeface="Poppins SemiBold" panose="00000700000000000000" pitchFamily="2" charset="-18"/>
                  <a:cs typeface="Poppins SemiBold" panose="00000700000000000000" pitchFamily="2" charset="-18"/>
                </a:rPr>
                <a:t>Podstawowe wyzwania</a:t>
              </a:r>
            </a:p>
          </p:txBody>
        </p:sp>
        <p:sp>
          <p:nvSpPr>
            <p:cNvPr id="4" name="pole tekstowe 3">
              <a:extLst>
                <a:ext uri="{FF2B5EF4-FFF2-40B4-BE49-F238E27FC236}">
                  <a16:creationId xmlns:a16="http://schemas.microsoft.com/office/drawing/2014/main" id="{71EDACE2-762C-A7FB-498F-70C53947E0EE}"/>
                </a:ext>
              </a:extLst>
            </p:cNvPr>
            <p:cNvSpPr txBox="1"/>
            <p:nvPr/>
          </p:nvSpPr>
          <p:spPr>
            <a:xfrm>
              <a:off x="1197949" y="1372981"/>
              <a:ext cx="6195653" cy="585689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285750" indent="-285750">
                <a:lnSpc>
                  <a:spcPct val="150000"/>
                </a:lnSpc>
                <a:buFont typeface="Wingdings" panose="05000000000000000000" pitchFamily="2" charset="2"/>
                <a:buChar char="Ø"/>
              </a:pPr>
              <a:r>
                <a:rPr lang="pl-PL" sz="1400" dirty="0">
                  <a:solidFill>
                    <a:srgbClr val="0A141E"/>
                  </a:solidFill>
                  <a:latin typeface="Poppins Light" panose="00000400000000000000" pitchFamily="2" charset="-18"/>
                  <a:cs typeface="Poppins Light" panose="00000400000000000000" pitchFamily="2" charset="-18"/>
                </a:rPr>
                <a:t>Infrastruktura sportowa budowana jest przede wszystkim przez organy samorządu terytorialnego</a:t>
              </a:r>
            </a:p>
            <a:p>
              <a:pPr marL="742950" lvl="1" indent="-285750">
                <a:lnSpc>
                  <a:spcPct val="150000"/>
                </a:lnSpc>
                <a:buFont typeface="Wingdings" panose="05000000000000000000" pitchFamily="2" charset="2"/>
                <a:buChar char="Ø"/>
              </a:pPr>
              <a:r>
                <a:rPr lang="pl-PL" sz="1400" dirty="0">
                  <a:solidFill>
                    <a:srgbClr val="0A141E"/>
                  </a:solidFill>
                  <a:latin typeface="Poppins Light" panose="00000400000000000000" pitchFamily="2" charset="-18"/>
                  <a:cs typeface="Poppins Light" panose="00000400000000000000" pitchFamily="2" charset="-18"/>
                </a:rPr>
                <a:t>Brak wymogu uzgodnień ze związkami sportowymi</a:t>
              </a:r>
            </a:p>
            <a:p>
              <a:pPr marL="742950" lvl="1" indent="-285750">
                <a:lnSpc>
                  <a:spcPct val="150000"/>
                </a:lnSpc>
                <a:buFont typeface="Wingdings" panose="05000000000000000000" pitchFamily="2" charset="2"/>
                <a:buChar char="Ø"/>
              </a:pPr>
              <a:r>
                <a:rPr lang="pl-PL" sz="1400" dirty="0">
                  <a:solidFill>
                    <a:srgbClr val="0A141E"/>
                  </a:solidFill>
                  <a:latin typeface="Poppins Light" panose="00000400000000000000" pitchFamily="2" charset="-18"/>
                  <a:cs typeface="Poppins Light" panose="00000400000000000000" pitchFamily="2" charset="-18"/>
                </a:rPr>
                <a:t>Brak rozeznania tematu przez urzędnika odpowiedzialnego za sporządzenie opisu przedmiotu zamówienia (na etapie pozyskania dokumentacji projektowej)</a:t>
              </a:r>
            </a:p>
            <a:p>
              <a:pPr marL="742950" lvl="1" indent="-285750">
                <a:lnSpc>
                  <a:spcPct val="150000"/>
                </a:lnSpc>
                <a:buFont typeface="Wingdings" panose="05000000000000000000" pitchFamily="2" charset="2"/>
                <a:buChar char="Ø"/>
              </a:pPr>
              <a:r>
                <a:rPr lang="pl-PL" sz="1400" dirty="0">
                  <a:solidFill>
                    <a:srgbClr val="0A141E"/>
                  </a:solidFill>
                  <a:latin typeface="Poppins Light" panose="00000400000000000000" pitchFamily="2" charset="-18"/>
                  <a:cs typeface="Poppins Light" panose="00000400000000000000" pitchFamily="2" charset="-18"/>
                </a:rPr>
                <a:t>Brak dialogu ze sportowymi użytkownikami obiektu</a:t>
              </a:r>
            </a:p>
            <a:p>
              <a:pPr marL="742950" lvl="1" indent="-285750">
                <a:lnSpc>
                  <a:spcPct val="150000"/>
                </a:lnSpc>
                <a:buFont typeface="Wingdings" panose="05000000000000000000" pitchFamily="2" charset="2"/>
                <a:buChar char="Ø"/>
              </a:pPr>
              <a:r>
                <a:rPr lang="pl-PL" sz="1400" dirty="0">
                  <a:solidFill>
                    <a:srgbClr val="0A141E"/>
                  </a:solidFill>
                  <a:latin typeface="Poppins Light" panose="00000400000000000000" pitchFamily="2" charset="-18"/>
                  <a:cs typeface="Poppins Light" panose="00000400000000000000" pitchFamily="2" charset="-18"/>
                </a:rPr>
                <a:t>Brak uwzględnienia wymogów związków sportowych przez projektanta</a:t>
              </a:r>
            </a:p>
            <a:p>
              <a:pPr marL="742950" lvl="1" indent="-285750">
                <a:lnSpc>
                  <a:spcPct val="150000"/>
                </a:lnSpc>
                <a:buFont typeface="Wingdings" panose="05000000000000000000" pitchFamily="2" charset="2"/>
                <a:buChar char="Ø"/>
              </a:pPr>
              <a:r>
                <a:rPr lang="pl-PL" sz="1400" dirty="0">
                  <a:solidFill>
                    <a:srgbClr val="0A141E"/>
                  </a:solidFill>
                  <a:latin typeface="Poppins Light" panose="00000400000000000000" pitchFamily="2" charset="-18"/>
                  <a:cs typeface="Poppins Light" panose="00000400000000000000" pitchFamily="2" charset="-18"/>
                </a:rPr>
                <a:t>Minimalistyczne spełnienie standardów związków</a:t>
              </a:r>
            </a:p>
            <a:p>
              <a:pPr marL="285750" indent="-285750">
                <a:lnSpc>
                  <a:spcPct val="150000"/>
                </a:lnSpc>
                <a:buFont typeface="Wingdings" panose="05000000000000000000" pitchFamily="2" charset="2"/>
                <a:buChar char="Ø"/>
              </a:pPr>
              <a:r>
                <a:rPr lang="pl-PL" sz="1400" dirty="0">
                  <a:solidFill>
                    <a:srgbClr val="0A141E"/>
                  </a:solidFill>
                  <a:latin typeface="Poppins Light" panose="00000400000000000000" pitchFamily="2" charset="-18"/>
                  <a:cs typeface="Poppins Light" panose="00000400000000000000" pitchFamily="2" charset="-18"/>
                </a:rPr>
                <a:t>Z reguły tylko przy dużych przedsięwzięciach bierze się pod uwagę konieczność uwzględnienia regulacji związkowych (np. Euro 2012)</a:t>
              </a:r>
            </a:p>
            <a:p>
              <a:pPr marL="742950" lvl="1" indent="-285750">
                <a:lnSpc>
                  <a:spcPct val="150000"/>
                </a:lnSpc>
                <a:buFont typeface="Wingdings" panose="05000000000000000000" pitchFamily="2" charset="2"/>
                <a:buChar char="Ø"/>
              </a:pPr>
              <a:endParaRPr lang="pl-PL" sz="1400" dirty="0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endParaRPr>
            </a:p>
            <a:p>
              <a:pPr marL="285750" indent="-285750">
                <a:lnSpc>
                  <a:spcPct val="150000"/>
                </a:lnSpc>
                <a:buFont typeface="Wingdings" panose="05000000000000000000" pitchFamily="2" charset="2"/>
                <a:buChar char="Ø"/>
              </a:pPr>
              <a:endParaRPr lang="pl-PL" sz="1400" b="1" dirty="0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endParaRPr>
            </a:p>
          </p:txBody>
        </p:sp>
      </p:grpSp>
      <p:pic>
        <p:nvPicPr>
          <p:cNvPr id="7" name="Obraz 6" descr="Obraz zawierający osoba, ubrania, na wolnym powietrzu, niebo&#10;&#10;Zawartość wygenerowana przez AI może być niepoprawna.">
            <a:extLst>
              <a:ext uri="{FF2B5EF4-FFF2-40B4-BE49-F238E27FC236}">
                <a16:creationId xmlns:a16="http://schemas.microsoft.com/office/drawing/2014/main" id="{0096A5D4-485F-A840-A59E-BA8F2702CA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80" t="20056" r="31174" b="2359"/>
          <a:stretch>
            <a:fillRect/>
          </a:stretch>
        </p:blipFill>
        <p:spPr>
          <a:xfrm>
            <a:off x="6696000" y="728662"/>
            <a:ext cx="4608000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5411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75AF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3468F84-BDAC-8040-C784-C2DB3742FB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rostokąt 9">
            <a:extLst>
              <a:ext uri="{FF2B5EF4-FFF2-40B4-BE49-F238E27FC236}">
                <a16:creationId xmlns:a16="http://schemas.microsoft.com/office/drawing/2014/main" id="{172F8BA8-4399-C9B5-009D-13D0248A15D6}"/>
              </a:ext>
            </a:extLst>
          </p:cNvPr>
          <p:cNvSpPr/>
          <p:nvPr/>
        </p:nvSpPr>
        <p:spPr>
          <a:xfrm>
            <a:off x="0" y="5589588"/>
            <a:ext cx="12191999" cy="1268412"/>
          </a:xfrm>
          <a:prstGeom prst="rect">
            <a:avLst/>
          </a:prstGeom>
          <a:gradFill>
            <a:gsLst>
              <a:gs pos="50000">
                <a:srgbClr val="FAFBFF"/>
              </a:gs>
              <a:gs pos="100000">
                <a:srgbClr val="6882F9"/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714853F4-BD24-18D5-447B-FA5EF188AFA9}"/>
              </a:ext>
            </a:extLst>
          </p:cNvPr>
          <p:cNvSpPr txBox="1"/>
          <p:nvPr/>
        </p:nvSpPr>
        <p:spPr>
          <a:xfrm>
            <a:off x="1235075" y="3493926"/>
            <a:ext cx="4249080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pl-PL" sz="1600" dirty="0">
                <a:solidFill>
                  <a:srgbClr val="FAFBFF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Wejdź na naszą stronę internetową</a:t>
            </a:r>
          </a:p>
          <a:p>
            <a:r>
              <a:rPr lang="pl-PL" sz="1600" dirty="0">
                <a:solidFill>
                  <a:srgbClr val="FAFBFF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i dowiedz się więcej!</a:t>
            </a:r>
          </a:p>
        </p:txBody>
      </p:sp>
      <p:sp>
        <p:nvSpPr>
          <p:cNvPr id="15" name="pole tekstowe 14">
            <a:extLst>
              <a:ext uri="{FF2B5EF4-FFF2-40B4-BE49-F238E27FC236}">
                <a16:creationId xmlns:a16="http://schemas.microsoft.com/office/drawing/2014/main" id="{4D788D8D-7F0E-EA0A-7AC9-4F3E65E24DC0}"/>
              </a:ext>
            </a:extLst>
          </p:cNvPr>
          <p:cNvSpPr txBox="1"/>
          <p:nvPr/>
        </p:nvSpPr>
        <p:spPr>
          <a:xfrm>
            <a:off x="1235075" y="4418646"/>
            <a:ext cx="475696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pl-PL" sz="2400" u="sng" dirty="0">
                <a:solidFill>
                  <a:srgbClr val="FAFBFF"/>
                </a:solidFill>
                <a:latin typeface="Poppins SemiBold" panose="00000700000000000000" pitchFamily="2" charset="-18"/>
                <a:cs typeface="Poppins SemiBold" panose="00000700000000000000" pitchFamily="2" charset="-18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www.wspieramykluby.pl</a:t>
            </a:r>
            <a:endParaRPr lang="pl-PL" sz="2400" u="sng" dirty="0">
              <a:solidFill>
                <a:srgbClr val="FAFBFF"/>
              </a:solidFill>
              <a:latin typeface="Poppins SemiBold" panose="00000700000000000000" pitchFamily="2" charset="-18"/>
              <a:cs typeface="Poppins SemiBold" panose="00000700000000000000" pitchFamily="2" charset="-18"/>
            </a:endParaRP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0B86F502-D00B-7406-ACC4-DE1FF0DAA4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5686686" y="3319324"/>
            <a:ext cx="425073" cy="841645"/>
          </a:xfrm>
          <a:prstGeom prst="rect">
            <a:avLst/>
          </a:prstGeom>
        </p:spPr>
      </p:pic>
      <p:sp>
        <p:nvSpPr>
          <p:cNvPr id="16" name="pole tekstowe 15">
            <a:extLst>
              <a:ext uri="{FF2B5EF4-FFF2-40B4-BE49-F238E27FC236}">
                <a16:creationId xmlns:a16="http://schemas.microsoft.com/office/drawing/2014/main" id="{7AA64DC9-6916-2504-438B-AA40B1EEBD0D}"/>
              </a:ext>
            </a:extLst>
          </p:cNvPr>
          <p:cNvSpPr txBox="1"/>
          <p:nvPr/>
        </p:nvSpPr>
        <p:spPr>
          <a:xfrm>
            <a:off x="1235075" y="1537407"/>
            <a:ext cx="3781426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pl-PL" sz="4000" dirty="0">
                <a:solidFill>
                  <a:srgbClr val="FAFBFF"/>
                </a:solidFill>
                <a:latin typeface="Poppins SemiBold" panose="00000700000000000000" pitchFamily="2" charset="-18"/>
                <a:cs typeface="Poppins SemiBold" panose="00000700000000000000" pitchFamily="2" charset="-18"/>
              </a:rPr>
              <a:t>Dziękuję </a:t>
            </a:r>
          </a:p>
          <a:p>
            <a:r>
              <a:rPr lang="pl-PL" sz="4000" dirty="0">
                <a:solidFill>
                  <a:srgbClr val="FAFBFF"/>
                </a:solidFill>
                <a:latin typeface="Poppins SemiBold" panose="00000700000000000000" pitchFamily="2" charset="-18"/>
                <a:cs typeface="Poppins SemiBold" panose="00000700000000000000" pitchFamily="2" charset="-18"/>
              </a:rPr>
              <a:t>za uwagę </a:t>
            </a:r>
            <a:r>
              <a:rPr lang="pl-PL" sz="4000" dirty="0">
                <a:solidFill>
                  <a:srgbClr val="FAFBFF"/>
                </a:solidFill>
                <a:latin typeface="Poppins SemiBold" panose="00000700000000000000" pitchFamily="2" charset="-18"/>
                <a:cs typeface="Poppins SemiBold" panose="00000700000000000000" pitchFamily="2" charset="-18"/>
                <a:sym typeface="Wingdings" panose="05000000000000000000" pitchFamily="2" charset="2"/>
              </a:rPr>
              <a:t></a:t>
            </a:r>
            <a:endParaRPr lang="pl-PL" sz="4000" dirty="0">
              <a:solidFill>
                <a:srgbClr val="FAFBFF"/>
              </a:solidFill>
              <a:latin typeface="Poppins SemiBold" panose="00000700000000000000" pitchFamily="2" charset="-18"/>
              <a:cs typeface="Poppins SemiBold" panose="00000700000000000000" pitchFamily="2" charset="-18"/>
            </a:endParaRPr>
          </a:p>
        </p:txBody>
      </p:sp>
      <p:pic>
        <p:nvPicPr>
          <p:cNvPr id="18" name="Obraz 17">
            <a:extLst>
              <a:ext uri="{FF2B5EF4-FFF2-40B4-BE49-F238E27FC236}">
                <a16:creationId xmlns:a16="http://schemas.microsoft.com/office/drawing/2014/main" id="{CDAD5CC0-2418-4050-B9FC-33E5B55A6E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1688" y="5953794"/>
            <a:ext cx="2551499" cy="540000"/>
          </a:xfrm>
          <a:prstGeom prst="rect">
            <a:avLst/>
          </a:prstGeom>
        </p:spPr>
      </p:pic>
      <p:pic>
        <p:nvPicPr>
          <p:cNvPr id="20" name="Obraz 19">
            <a:extLst>
              <a:ext uri="{FF2B5EF4-FFF2-40B4-BE49-F238E27FC236}">
                <a16:creationId xmlns:a16="http://schemas.microsoft.com/office/drawing/2014/main" id="{E07AEA01-902D-7EB0-9F7D-AFC29134CA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4549" y="5953794"/>
            <a:ext cx="2969995" cy="540000"/>
          </a:xfrm>
          <a:prstGeom prst="rect">
            <a:avLst/>
          </a:prstGeom>
        </p:spPr>
      </p:pic>
      <p:pic>
        <p:nvPicPr>
          <p:cNvPr id="24" name="Obraz 23">
            <a:extLst>
              <a:ext uri="{FF2B5EF4-FFF2-40B4-BE49-F238E27FC236}">
                <a16:creationId xmlns:a16="http://schemas.microsoft.com/office/drawing/2014/main" id="{CA61FB4C-1CE8-1DBC-F8F2-3C572CA57DC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8958" y="0"/>
            <a:ext cx="4275255" cy="5373996"/>
          </a:xfrm>
          <a:prstGeom prst="rect">
            <a:avLst/>
          </a:prstGeom>
        </p:spPr>
      </p:pic>
      <p:pic>
        <p:nvPicPr>
          <p:cNvPr id="22" name="Obraz 21">
            <a:extLst>
              <a:ext uri="{FF2B5EF4-FFF2-40B4-BE49-F238E27FC236}">
                <a16:creationId xmlns:a16="http://schemas.microsoft.com/office/drawing/2014/main" id="{E7FAA140-D338-A2C4-4613-91E44E42108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5801" y="2124678"/>
            <a:ext cx="5537159" cy="2949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266536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6560</TotalTime>
  <Words>484</Words>
  <Application>Microsoft Office PowerPoint</Application>
  <PresentationFormat>Panoramiczny</PresentationFormat>
  <Paragraphs>73</Paragraphs>
  <Slides>8</Slides>
  <Notes>3</Notes>
  <HiddenSlides>0</HiddenSlides>
  <MMClips>0</MMClips>
  <ScaleCrop>false</ScaleCrop>
  <HeadingPairs>
    <vt:vector size="6" baseType="variant">
      <vt:variant>
        <vt:lpstr>Używane czcionki</vt:lpstr>
      </vt:variant>
      <vt:variant>
        <vt:i4>6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8</vt:i4>
      </vt:variant>
    </vt:vector>
  </HeadingPairs>
  <TitlesOfParts>
    <vt:vector size="15" baseType="lpstr">
      <vt:lpstr>Arial</vt:lpstr>
      <vt:lpstr>Calibri</vt:lpstr>
      <vt:lpstr>Calibri Light</vt:lpstr>
      <vt:lpstr>Poppins Light</vt:lpstr>
      <vt:lpstr>Poppins SemiBold</vt:lpstr>
      <vt:lpstr>Wingdings</vt:lpstr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Dell</dc:creator>
  <cp:lastModifiedBy>KW</cp:lastModifiedBy>
  <cp:revision>104</cp:revision>
  <dcterms:created xsi:type="dcterms:W3CDTF">2025-07-03T15:04:23Z</dcterms:created>
  <dcterms:modified xsi:type="dcterms:W3CDTF">2025-12-23T19:05:24Z</dcterms:modified>
</cp:coreProperties>
</file>