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62" r:id="rId3"/>
    <p:sldId id="258" r:id="rId4"/>
    <p:sldId id="271" r:id="rId5"/>
    <p:sldId id="267" r:id="rId6"/>
    <p:sldId id="263" r:id="rId7"/>
    <p:sldId id="264" r:id="rId8"/>
    <p:sldId id="259" r:id="rId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21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520" userDrawn="1">
          <p15:clr>
            <a:srgbClr val="A4A3A4"/>
          </p15:clr>
        </p15:guide>
        <p15:guide id="4" pos="7469" userDrawn="1">
          <p15:clr>
            <a:srgbClr val="A4A3A4"/>
          </p15:clr>
        </p15:guide>
        <p15:guide id="5" orient="horz" pos="4156" userDrawn="1">
          <p15:clr>
            <a:srgbClr val="A4A3A4"/>
          </p15:clr>
        </p15:guide>
        <p15:guide id="6" pos="551" userDrawn="1">
          <p15:clr>
            <a:srgbClr val="A4A3A4"/>
          </p15:clr>
        </p15:guide>
        <p15:guide id="7" pos="7129" userDrawn="1">
          <p15:clr>
            <a:srgbClr val="A4A3A4"/>
          </p15:clr>
        </p15:guide>
        <p15:guide id="8" orient="horz" pos="3861" userDrawn="1">
          <p15:clr>
            <a:srgbClr val="A4A3A4"/>
          </p15:clr>
        </p15:guide>
        <p15:guide id="9" orient="horz" pos="459" userDrawn="1">
          <p15:clr>
            <a:srgbClr val="A4A3A4"/>
          </p15:clr>
        </p15:guide>
        <p15:guide id="10" pos="2933" userDrawn="1">
          <p15:clr>
            <a:srgbClr val="A4A3A4"/>
          </p15:clr>
        </p15:guide>
        <p15:guide id="11" orient="horz" pos="686" userDrawn="1">
          <p15:clr>
            <a:srgbClr val="A4A3A4"/>
          </p15:clr>
        </p15:guide>
        <p15:guide id="12" pos="778" userDrawn="1">
          <p15:clr>
            <a:srgbClr val="A4A3A4"/>
          </p15:clr>
        </p15:guide>
        <p15:guide id="13" orient="horz" pos="95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E596"/>
    <a:srgbClr val="6882F9"/>
    <a:srgbClr val="FAFBFF"/>
    <a:srgbClr val="375AF6"/>
    <a:srgbClr val="0A141E"/>
    <a:srgbClr val="F1785B"/>
    <a:srgbClr val="9BA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97284" autoAdjust="0"/>
  </p:normalViewPr>
  <p:slideViewPr>
    <p:cSldViewPr snapToGrid="0">
      <p:cViewPr>
        <p:scale>
          <a:sx n="56" d="100"/>
          <a:sy n="56" d="100"/>
        </p:scale>
        <p:origin x="992" y="112"/>
      </p:cViewPr>
      <p:guideLst>
        <p:guide orient="horz" pos="3521"/>
        <p:guide pos="3840"/>
        <p:guide pos="4520"/>
        <p:guide pos="7469"/>
        <p:guide orient="horz" pos="4156"/>
        <p:guide pos="551"/>
        <p:guide pos="7129"/>
        <p:guide orient="horz" pos="3861"/>
        <p:guide orient="horz" pos="459"/>
        <p:guide pos="2933"/>
        <p:guide orient="horz" pos="686"/>
        <p:guide pos="778"/>
        <p:guide orient="horz" pos="95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5224C3-5C24-4EE5-8B4B-6E5607AF4DAC}" type="datetimeFigureOut">
              <a:rPr lang="pl-PL" smtClean="0"/>
              <a:t>07.12.2025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2C913A-DEF0-42E2-B1BD-AE5B1B8D76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73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913A-DEF0-42E2-B1BD-AE5B1B8D76DF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9393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913A-DEF0-42E2-B1BD-AE5B1B8D76DF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4600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913A-DEF0-42E2-B1BD-AE5B1B8D76DF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9651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F1773B-1E16-F5B6-F958-C3CA9E2257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9769F61-7121-6903-DDD6-02652A2E9F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C225F56-EFC0-92E1-3A4B-AB954CD4C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07.12.2025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E7070D4-A02C-6C2A-687D-7801D0825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D0029CA-FF91-DC76-A150-E0B3111D5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61897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FCAAAF-1629-5274-F5F9-BE918C908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962773A-3D6D-9D41-D31F-A03029A624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635B6F6-21DD-9C8A-E76F-E63DD8FF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07.12.2025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6C659DA-F0AC-5736-1FA4-916216C79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1EEE170-FAC3-4F6B-60B6-AAF4A014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47080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D4544F03-7440-CA2D-0936-2E336E2570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B88E3753-4DB5-AB5C-B122-F656C293B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9D4F52F-97DB-9F5E-5147-221497E32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07.12.2025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77A2D27-962D-8421-0FBC-8A1FAFE6E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E5CB063-C208-DE13-D307-F30915C3A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26245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E86A95-A16A-6605-F24C-30571F559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B094A77-5C74-F7BD-2320-71CCA94267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3F71D74-BC93-8E1C-B9C3-575800D1C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07.12.2025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4708BA3-DD91-F8F9-74E2-979F6AC3B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BF5DAC9-DEAD-7054-0F81-E7D3E76B3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12505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DCAE28-2E7D-093A-F46C-27303C0A0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65C6563-3A87-E6B0-164E-21277BC52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0A753C9-EC54-7667-6CD3-5DB69F23B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07.12.2025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E51E5E7-A667-BB70-D297-BC380D2EA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5E84C4A-C4D3-9D48-5C2D-9C0055897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23983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147C8B-22B9-E5CF-6CA0-F8A5290EF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C8D4BBB-C4DD-4A04-CA49-4A2EA79620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8275790-6931-961A-BCE7-D259E5A942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85CF66B-1E23-5566-232D-3D02AF951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07.12.2025</a:t>
            </a:fld>
            <a:endParaRPr lang="pl-PL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F611B08-59F7-CEC0-38F2-8E3E47EAB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C0DF954-E317-880C-E5C5-6AC3A552F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2142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42215E-11DF-1C6D-4462-2D4B065F0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514FA90-821A-4A17-B0B6-D5393D8C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31BAB01-B0D3-EC29-8743-61BAE0781A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9B87B78-2A2D-963A-19BA-A2E5724CF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58567C7-BB74-ADD9-95F4-9D29436D7A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67FAE048-274C-314D-229C-9A6D0D4DF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07.12.2025</a:t>
            </a:fld>
            <a:endParaRPr lang="pl-PL" dirty="0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C683A4B6-45AD-62D6-EF83-4115DE206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DE0E150A-62A7-7648-70D9-223676D2A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30802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74E2ED-27ED-815B-96C5-11337F000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7747C55B-9757-2826-ED34-CFECC739E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07.12.2025</a:t>
            </a:fld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2E1B35C-7B57-02CB-9C6A-83E65CDA0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802A1D0-22B2-1065-D2D5-3F3E4EA6E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38546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EDCEAE08-A44C-F90D-26D5-A0006D00A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07.12.2025</a:t>
            </a:fld>
            <a:endParaRPr lang="pl-PL"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7CFBB404-AA7F-23C3-0CF6-B6DAB7EE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F442EC4-C7EF-3C8B-F363-0D2905553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71649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4158D3-E6E9-145E-B904-0A9696F71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742B2C1-0B4A-4001-7348-314BA2D88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F60B5B3-76E1-E545-231C-EE5FC948F9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8E156BD-F96C-A328-4035-E6555EA3F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07.12.2025</a:t>
            </a:fld>
            <a:endParaRPr lang="pl-PL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7B090BD-9B80-93D1-232A-450CD7D24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A913211-EF76-D137-120F-9F23E92DB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28120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2622C43-9451-73D9-9D15-E174853D0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AF9A3192-97FE-6739-C365-4DB44977B8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355BE96-55F4-9BCF-CEF5-920676F27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38006EB-8014-8D5F-AC89-21D2429EB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07.12.2025</a:t>
            </a:fld>
            <a:endParaRPr lang="pl-PL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DAD18A8-A3C4-CA6B-2EDC-A90CA97A9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6578B5E-B5B2-7063-9956-3A8523809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24455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086E11F9-0CD2-C0DC-200A-423B422C0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E697087-FB04-5892-62D8-4171DE24E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58A053B-AC4C-585F-E943-4B771C6025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2D923-2A85-47DA-9E12-9CDADE888F4B}" type="datetimeFigureOut">
              <a:rPr lang="pl-PL" smtClean="0"/>
              <a:t>07.12.2025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5EB6D14-73C2-4886-6933-35A0E3ACC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A0E2EDC-9E18-B8D5-83D8-5D153ECF1C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19713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://www.wspieramykluby.pl/" TargetMode="Externa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5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02CE7A0-7AA5-411D-B604-E7C92C742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153" y="0"/>
            <a:ext cx="5455847" cy="6858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DCA0F3A-2A02-5A92-0287-7E17B795C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3" y="728663"/>
            <a:ext cx="2878428" cy="69514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AFF00AE-780D-584A-E4C3-CBC71BBE36CB}"/>
              </a:ext>
            </a:extLst>
          </p:cNvPr>
          <p:cNvSpPr txBox="1"/>
          <p:nvPr/>
        </p:nvSpPr>
        <p:spPr>
          <a:xfrm>
            <a:off x="874713" y="2836128"/>
            <a:ext cx="6253316" cy="26468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4000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Umowy </a:t>
            </a:r>
          </a:p>
          <a:p>
            <a:r>
              <a:rPr lang="pl-PL" sz="4000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ze zleceniobiorcami </a:t>
            </a:r>
          </a:p>
          <a:p>
            <a:r>
              <a:rPr lang="pl-PL" sz="4000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i wolontariuszami klubu</a:t>
            </a:r>
          </a:p>
          <a:p>
            <a:endParaRPr lang="pl-PL" sz="3200" dirty="0">
              <a:solidFill>
                <a:srgbClr val="FAFBFF"/>
              </a:solidFill>
              <a:latin typeface="Poppins SemiBold" panose="00000700000000000000" pitchFamily="2" charset="-18"/>
              <a:cs typeface="Poppins SemiBold" panose="00000700000000000000" pitchFamily="2" charset="-18"/>
            </a:endParaRPr>
          </a:p>
          <a:p>
            <a:r>
              <a:rPr lang="pl-PL" sz="2000" dirty="0">
                <a:solidFill>
                  <a:srgbClr val="FAFBFF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Karol Ważny</a:t>
            </a:r>
          </a:p>
        </p:txBody>
      </p:sp>
    </p:spTree>
    <p:extLst>
      <p:ext uri="{BB962C8B-B14F-4D97-AF65-F5344CB8AC3E}">
        <p14:creationId xmlns:p14="http://schemas.microsoft.com/office/powerpoint/2010/main" val="3871455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375AF6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B5769C-B114-EED6-2558-444BF4848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ole tekstowe 19">
            <a:extLst>
              <a:ext uri="{FF2B5EF4-FFF2-40B4-BE49-F238E27FC236}">
                <a16:creationId xmlns:a16="http://schemas.microsoft.com/office/drawing/2014/main" id="{54AB76AE-4AD3-7FDD-4482-F419B123F38F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01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4E7AFCE1-1F41-24D2-D413-1043BE3CE4D8}"/>
              </a:ext>
            </a:extLst>
          </p:cNvPr>
          <p:cNvSpPr/>
          <p:nvPr/>
        </p:nvSpPr>
        <p:spPr>
          <a:xfrm>
            <a:off x="874713" y="3642196"/>
            <a:ext cx="10444009" cy="248714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183D11F2-90F3-741A-F5DD-BBB884D73729}"/>
              </a:ext>
            </a:extLst>
          </p:cNvPr>
          <p:cNvSpPr txBox="1"/>
          <p:nvPr/>
        </p:nvSpPr>
        <p:spPr>
          <a:xfrm>
            <a:off x="1189619" y="3815413"/>
            <a:ext cx="98319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3200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Dlaczego warto stworzyć dłuższą umowę?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67D35D2-7FB9-0368-9B11-B07BDC6F38AB}"/>
              </a:ext>
            </a:extLst>
          </p:cNvPr>
          <p:cNvSpPr txBox="1"/>
          <p:nvPr/>
        </p:nvSpPr>
        <p:spPr>
          <a:xfrm>
            <a:off x="1298736" y="4350856"/>
            <a:ext cx="9594528" cy="16660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Jasne ustalenie zakresu praw i obowiązków stron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Przestrzeganie przepisów (np. wolontariat długoterminowy, powyżej 30 dni)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Rozliczenie świadczonych usług oraz uzyskanych grantów / dofinansowań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Ułatwienie prowadzenia dokumentacji w przypadku kontroli</a:t>
            </a:r>
          </a:p>
        </p:txBody>
      </p:sp>
      <p:pic>
        <p:nvPicPr>
          <p:cNvPr id="13" name="Obraz 12" descr="Obraz zawierający tekst, ubrania, obuwie, Reklama&#10;&#10;Zawartość wygenerowana przez AI może być niepoprawna.">
            <a:extLst>
              <a:ext uri="{FF2B5EF4-FFF2-40B4-BE49-F238E27FC236}">
                <a16:creationId xmlns:a16="http://schemas.microsoft.com/office/drawing/2014/main" id="{92FC51FF-8FAE-BD4D-5C31-0AB5EDB8C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6" b="53092"/>
          <a:stretch>
            <a:fillRect/>
          </a:stretch>
        </p:blipFill>
        <p:spPr>
          <a:xfrm>
            <a:off x="879958" y="622412"/>
            <a:ext cx="10451309" cy="2340000"/>
          </a:xfrm>
          <a:prstGeom prst="rect">
            <a:avLst/>
          </a:prstGeom>
        </p:spPr>
      </p:pic>
      <p:pic>
        <p:nvPicPr>
          <p:cNvPr id="3" name="Obraz 2" descr="Obraz zawierający osoba, na wolnym powietrzu, koszykówka, sport&#10;&#10;Zawartość wygenerowana przez AI może być niepoprawna.">
            <a:extLst>
              <a:ext uri="{FF2B5EF4-FFF2-40B4-BE49-F238E27FC236}">
                <a16:creationId xmlns:a16="http://schemas.microsoft.com/office/drawing/2014/main" id="{E302343B-15E7-C84F-1D52-2A9F3A30A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28" b="16953"/>
          <a:stretch>
            <a:fillRect/>
          </a:stretch>
        </p:blipFill>
        <p:spPr>
          <a:xfrm>
            <a:off x="879958" y="582196"/>
            <a:ext cx="10451309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76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375AF6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0E8990-16DE-5438-3963-E42A3A9DF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ole tekstowe 19">
            <a:extLst>
              <a:ext uri="{FF2B5EF4-FFF2-40B4-BE49-F238E27FC236}">
                <a16:creationId xmlns:a16="http://schemas.microsoft.com/office/drawing/2014/main" id="{23704DF6-87F4-45C0-6A8F-CFDF77F177E9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02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3F4AFF5E-C210-8159-482A-E6029C5DD789}"/>
              </a:ext>
            </a:extLst>
          </p:cNvPr>
          <p:cNvSpPr/>
          <p:nvPr/>
        </p:nvSpPr>
        <p:spPr>
          <a:xfrm>
            <a:off x="4475167" y="728661"/>
            <a:ext cx="6842121" cy="54006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022590E4-3BE5-C513-46D4-3FDEC155C628}"/>
              </a:ext>
            </a:extLst>
          </p:cNvPr>
          <p:cNvSpPr txBox="1"/>
          <p:nvPr/>
        </p:nvSpPr>
        <p:spPr>
          <a:xfrm>
            <a:off x="4881244" y="1064171"/>
            <a:ext cx="4860925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3200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Umowy ze zleceniobiorcami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0F4D698-790F-1BF3-5241-5202F85BF480}"/>
              </a:ext>
            </a:extLst>
          </p:cNvPr>
          <p:cNvSpPr txBox="1"/>
          <p:nvPr/>
        </p:nvSpPr>
        <p:spPr>
          <a:xfrm>
            <a:off x="4881239" y="2112794"/>
            <a:ext cx="6205861" cy="38474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Wymagane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kwalifikacje i dokumenty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 – np. kursy, licencje, badania lekarskie, certyfikaty trenerskie, zaświadczenie o niekaralności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Zasady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komunikacji z klubem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 – np. sposób raportowania, kontakt z rodzicami lub zawodnikami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Zasady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zastępstw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 – kto może przejąć zajęcia, czy potrzebna jest zgoda klubu, jak rozliczane są zastępstwa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Ubezpieczenie 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zleceniobiorcy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Odpowiedzialność 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zleceniobiorcy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Zasady korzystania z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wizerunku zleceniobiorcy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Zastrzeżenia dot.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poufności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 oraz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dodatkowej działalności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Warunki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rozwiązania umowy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 – tryb natychmiastowy, okres wypowiedzenia (przy umowach bezterminowych)</a:t>
            </a:r>
            <a:endParaRPr lang="pl-PL" sz="1400" b="1" dirty="0">
              <a:solidFill>
                <a:srgbClr val="0A141E"/>
              </a:solidFill>
              <a:latin typeface="Poppins Light" panose="00000400000000000000" pitchFamily="2" charset="-18"/>
              <a:cs typeface="Poppins Light" panose="00000400000000000000" pitchFamily="2" charset="-18"/>
            </a:endParaRPr>
          </a:p>
        </p:txBody>
      </p:sp>
      <p:pic>
        <p:nvPicPr>
          <p:cNvPr id="4" name="Obraz 3" descr="Obraz zawierający osoba, na wolnym powietrzu, obuwie, ubrania&#10;&#10;Zawartość wygenerowana przez AI może być niepoprawna.">
            <a:extLst>
              <a:ext uri="{FF2B5EF4-FFF2-40B4-BE49-F238E27FC236}">
                <a16:creationId xmlns:a16="http://schemas.microsoft.com/office/drawing/2014/main" id="{81FFD718-1175-8625-E9F0-A0A207A2E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2" y="728662"/>
            <a:ext cx="360045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87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375AF6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83AA0C-7A43-4786-671A-8BF1131DA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ole tekstowe 19">
            <a:extLst>
              <a:ext uri="{FF2B5EF4-FFF2-40B4-BE49-F238E27FC236}">
                <a16:creationId xmlns:a16="http://schemas.microsoft.com/office/drawing/2014/main" id="{B4794CF7-52A9-D89B-BB2D-5AFEC30BEFF0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03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50B731D2-D666-4526-DBF4-A82C682832FC}"/>
              </a:ext>
            </a:extLst>
          </p:cNvPr>
          <p:cNvSpPr/>
          <p:nvPr/>
        </p:nvSpPr>
        <p:spPr>
          <a:xfrm>
            <a:off x="874712" y="728663"/>
            <a:ext cx="6865288" cy="54006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9E97B57A-1F65-E423-716C-5BB0970F42A1}"/>
              </a:ext>
            </a:extLst>
          </p:cNvPr>
          <p:cNvSpPr txBox="1"/>
          <p:nvPr/>
        </p:nvSpPr>
        <p:spPr>
          <a:xfrm>
            <a:off x="1235074" y="1046462"/>
            <a:ext cx="5497196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3200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Co w 2026 r. zmienia się</a:t>
            </a:r>
          </a:p>
          <a:p>
            <a:r>
              <a:rPr lang="pl-PL" sz="3200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w umowach zlecenia?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78F4366-E1EE-0D23-4CD5-81215483B5A6}"/>
              </a:ext>
            </a:extLst>
          </p:cNvPr>
          <p:cNvSpPr txBox="1"/>
          <p:nvPr/>
        </p:nvSpPr>
        <p:spPr>
          <a:xfrm>
            <a:off x="1235074" y="2183018"/>
            <a:ext cx="6011546" cy="35242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Minimalna stawka godzinowa za świadczenie usług na podstawie umowy zlecenia –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od 01.01.2026 r.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 – </a:t>
            </a:r>
            <a:r>
              <a:rPr lang="pl-PL" sz="1400" b="1" u="sng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31,40 zł brutto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 + koszty pracodawcy (gdy zlecenie to jedyne źródło dochodu)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PIP będzie miał prawo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przekształcić umowę zlecenia w umowę o pracę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 – w drodze </a:t>
            </a:r>
            <a:r>
              <a:rPr lang="pl-PL" sz="1400" b="1" u="sng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decyzji administracyjnej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 z rygorem natychmiastowej wykonalności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Art. 22 KP – podporządkowanie służbowe, stały czas pracy, stałe wynagrodzenie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Okresy na umowie zlecenia będą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zaliczane do stażu pracy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, pod warunkiem opłacania składek na ubezpieczenia emerytalne i rentowe</a:t>
            </a:r>
          </a:p>
        </p:txBody>
      </p:sp>
      <p:pic>
        <p:nvPicPr>
          <p:cNvPr id="3" name="Obraz 2" descr="Obraz zawierający osoba, zawody lekkoatletyczne, ubrania, sport&#10;&#10;Zawartość wygenerowana przez AI może być niepoprawna.">
            <a:extLst>
              <a:ext uri="{FF2B5EF4-FFF2-40B4-BE49-F238E27FC236}">
                <a16:creationId xmlns:a16="http://schemas.microsoft.com/office/drawing/2014/main" id="{819BACC5-FE0D-0B55-8FD5-DBDC4B320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000" y="728325"/>
            <a:ext cx="36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61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F1785B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CE99CA-6067-9BE9-6ABF-4593C5B0D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>
            <a:extLst>
              <a:ext uri="{FF2B5EF4-FFF2-40B4-BE49-F238E27FC236}">
                <a16:creationId xmlns:a16="http://schemas.microsoft.com/office/drawing/2014/main" id="{A1177B6A-7432-DAED-7ADD-F1DB144B87D4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04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C4A7803B-0DDC-F293-DEDB-246AC1EBAD86}"/>
              </a:ext>
            </a:extLst>
          </p:cNvPr>
          <p:cNvSpPr/>
          <p:nvPr/>
        </p:nvSpPr>
        <p:spPr>
          <a:xfrm>
            <a:off x="4473278" y="728663"/>
            <a:ext cx="6845444" cy="54006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1969A0A-F07A-C233-0A6C-2F036EBC4803}"/>
              </a:ext>
            </a:extLst>
          </p:cNvPr>
          <p:cNvSpPr txBox="1"/>
          <p:nvPr/>
        </p:nvSpPr>
        <p:spPr>
          <a:xfrm>
            <a:off x="5017932" y="1224288"/>
            <a:ext cx="568905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3200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Wolontariat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152FF7F-4482-F931-C64C-53C388BD6544}"/>
              </a:ext>
            </a:extLst>
          </p:cNvPr>
          <p:cNvSpPr txBox="1"/>
          <p:nvPr/>
        </p:nvSpPr>
        <p:spPr>
          <a:xfrm>
            <a:off x="5017932" y="2068240"/>
            <a:ext cx="5834462" cy="35242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Wolontariat – świadczenie na rzecz organizacji pozarządowej, administracji publicznej, podmiotów leczniczych tj. w związku z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działalnością statutową, 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w szczególności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pożytku publicznego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Nie jest wolontariatem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 nieodpłatna praktyka w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urzędzie albo u przedsiębiorcy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 -&gt; praktyka absolwencka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Brak wynagrodzenia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 = brak obowiązków podatkowych, składkowych, brak konieczności rejestracji wolontariusza w ZUS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Brak ograniczeń wiekowych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 dla wolontariatu, choć w przypadku osób małoletnich wskazane jest podpisanie umowy z rodzicem / opiekunem prawnym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Wolontariuszem może być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członek stowarzyszenia / klubu</a:t>
            </a:r>
          </a:p>
        </p:txBody>
      </p:sp>
      <p:pic>
        <p:nvPicPr>
          <p:cNvPr id="7" name="Obraz 6" descr="Obraz zawierający ubrania, osoba, na wolnym powietrzu, dżinsy&#10;&#10;Zawartość wygenerowana przez AI może być niepoprawna.">
            <a:extLst>
              <a:ext uri="{FF2B5EF4-FFF2-40B4-BE49-F238E27FC236}">
                <a16:creationId xmlns:a16="http://schemas.microsoft.com/office/drawing/2014/main" id="{774EBA53-BD37-B025-6135-2256FB6810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78" y="728660"/>
            <a:ext cx="36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20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F1785B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846716-423E-2AA5-4664-265A9D2F3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A83B2BE-92C6-F014-2381-B3EA3A116D9C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05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FB74E37E-024B-AE2E-1660-2FBCFCA1E6A8}"/>
              </a:ext>
            </a:extLst>
          </p:cNvPr>
          <p:cNvSpPr/>
          <p:nvPr/>
        </p:nvSpPr>
        <p:spPr>
          <a:xfrm>
            <a:off x="4473727" y="728663"/>
            <a:ext cx="6844995" cy="54006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1DD810D-B975-F290-7175-827D13218375}"/>
              </a:ext>
            </a:extLst>
          </p:cNvPr>
          <p:cNvSpPr txBox="1"/>
          <p:nvPr/>
        </p:nvSpPr>
        <p:spPr>
          <a:xfrm>
            <a:off x="4903629" y="1197745"/>
            <a:ext cx="591202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3200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Umowy z wolontariuszami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5C4BEA4-1736-05A4-383B-32AF7B697480}"/>
              </a:ext>
            </a:extLst>
          </p:cNvPr>
          <p:cNvSpPr txBox="1"/>
          <p:nvPr/>
        </p:nvSpPr>
        <p:spPr>
          <a:xfrm>
            <a:off x="4892199" y="1988011"/>
            <a:ext cx="5912340" cy="38474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Wolontariat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powyżej 30 dni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 – obowiązek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umowy pisemnej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b="1" u="sng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Obowiązkowe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 ubezpieczenie NNW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 – jeśli wolontariusz realizuje świadczenia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do 30 dni, 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a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powyżej 30 dni – ochrona ZUS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Możliwość zapewnienia </a:t>
            </a:r>
            <a:r>
              <a:rPr lang="pl-PL" sz="1400" b="1" u="sng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nieobowiązkowego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 ubezpieczenia OC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Prawo do uzyskania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zaświadczenia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Prawo do uzyskania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opinii o wykonaniu świadczeń 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przez wolontariusza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Pokrywanie kosztów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 podróży służbowych i diet (obowiązkowo – choć można od tego odstąpić)), innych kosztów, szkoleń (fakultatywnie)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Warunki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rozwiązania umowy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 </a:t>
            </a:r>
            <a:r>
              <a:rPr lang="pl-PL" sz="1400" dirty="0" err="1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wolontariackiej</a:t>
            </a:r>
            <a:endParaRPr lang="pl-PL" sz="1400" dirty="0">
              <a:solidFill>
                <a:srgbClr val="0A141E"/>
              </a:solidFill>
              <a:latin typeface="Poppins Light" panose="00000400000000000000" pitchFamily="2" charset="-18"/>
              <a:cs typeface="Poppins Light" panose="00000400000000000000" pitchFamily="2" charset="-18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l-PL" sz="1400" dirty="0">
              <a:solidFill>
                <a:srgbClr val="0A141E"/>
              </a:solidFill>
              <a:latin typeface="Poppins Light" panose="00000400000000000000" pitchFamily="2" charset="-18"/>
              <a:cs typeface="Poppins Light" panose="00000400000000000000" pitchFamily="2" charset="-18"/>
            </a:endParaRPr>
          </a:p>
        </p:txBody>
      </p:sp>
      <p:pic>
        <p:nvPicPr>
          <p:cNvPr id="7" name="Obraz 6" descr="Obraz zawierający osoba, ubrania, Kurs, stół&#10;&#10;Zawartość wygenerowana przez AI może być niepoprawna.">
            <a:extLst>
              <a:ext uri="{FF2B5EF4-FFF2-40B4-BE49-F238E27FC236}">
                <a16:creationId xmlns:a16="http://schemas.microsoft.com/office/drawing/2014/main" id="{2B3F5D5E-90F0-05D3-1831-27C6CA264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78" y="728660"/>
            <a:ext cx="3600449" cy="540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20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375AF6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D9F9F3-2010-AB54-1873-A62C82F86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ole tekstowe 19">
            <a:extLst>
              <a:ext uri="{FF2B5EF4-FFF2-40B4-BE49-F238E27FC236}">
                <a16:creationId xmlns:a16="http://schemas.microsoft.com/office/drawing/2014/main" id="{1E5CF5BA-86BA-3BEF-E829-F1E0E137A1D3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06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9D247171-6161-4011-F058-21485AD054B7}"/>
              </a:ext>
            </a:extLst>
          </p:cNvPr>
          <p:cNvSpPr/>
          <p:nvPr/>
        </p:nvSpPr>
        <p:spPr>
          <a:xfrm>
            <a:off x="874713" y="728663"/>
            <a:ext cx="6838572" cy="54006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F85535BD-2FB9-0C6C-7834-492A13F64A11}"/>
              </a:ext>
            </a:extLst>
          </p:cNvPr>
          <p:cNvGrpSpPr/>
          <p:nvPr/>
        </p:nvGrpSpPr>
        <p:grpSpPr>
          <a:xfrm>
            <a:off x="1197949" y="973988"/>
            <a:ext cx="6322991" cy="5155514"/>
            <a:chOff x="1197949" y="728397"/>
            <a:chExt cx="7423344" cy="5200374"/>
          </a:xfrm>
        </p:grpSpPr>
        <p:sp>
          <p:nvSpPr>
            <p:cNvPr id="3" name="pole tekstowe 2">
              <a:extLst>
                <a:ext uri="{FF2B5EF4-FFF2-40B4-BE49-F238E27FC236}">
                  <a16:creationId xmlns:a16="http://schemas.microsoft.com/office/drawing/2014/main" id="{8A171058-7F3B-9D40-7AF2-72BE5236EAA1}"/>
                </a:ext>
              </a:extLst>
            </p:cNvPr>
            <p:cNvSpPr txBox="1"/>
            <p:nvPr/>
          </p:nvSpPr>
          <p:spPr>
            <a:xfrm>
              <a:off x="1197949" y="728397"/>
              <a:ext cx="7423344" cy="9934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pl-PL" sz="3200" dirty="0">
                  <a:solidFill>
                    <a:srgbClr val="375AF6"/>
                  </a:solidFill>
                  <a:latin typeface="Poppins SemiBold" panose="00000700000000000000" pitchFamily="2" charset="-18"/>
                  <a:cs typeface="Poppins SemiBold" panose="00000700000000000000" pitchFamily="2" charset="-18"/>
                </a:rPr>
                <a:t>Wymagania wspólne dla zlecenia i wolontariatu</a:t>
              </a:r>
            </a:p>
          </p:txBody>
        </p:sp>
        <p:sp>
          <p:nvSpPr>
            <p:cNvPr id="4" name="pole tekstowe 3">
              <a:extLst>
                <a:ext uri="{FF2B5EF4-FFF2-40B4-BE49-F238E27FC236}">
                  <a16:creationId xmlns:a16="http://schemas.microsoft.com/office/drawing/2014/main" id="{71EDACE2-762C-A7FB-498F-70C53947E0EE}"/>
                </a:ext>
              </a:extLst>
            </p:cNvPr>
            <p:cNvSpPr txBox="1"/>
            <p:nvPr/>
          </p:nvSpPr>
          <p:spPr>
            <a:xfrm>
              <a:off x="1197949" y="1721852"/>
              <a:ext cx="7275734" cy="42069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pl-PL" sz="1400" b="1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Po stronie klubu sportowego:</a:t>
              </a:r>
            </a:p>
            <a:p>
              <a:pPr marL="742950" lvl="1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Zapewnienie bezpiecznych i higienicznych warunków pracy</a:t>
              </a:r>
            </a:p>
            <a:p>
              <a:pPr marL="742950" lvl="1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Poinformowanie o ryzykach oraz zasadach bezpieczeństwa</a:t>
              </a:r>
            </a:p>
            <a:p>
              <a:pPr marL="742950" lvl="1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Ochrona wizerunku zleceniobiorcy wolontariusza – wymóg zgody na rozpowszechnianie zdjęć / filmów</a:t>
              </a:r>
            </a:p>
            <a:p>
              <a:pPr marL="742950" lvl="1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Ochrona praw autorskich, ochrona danych osobowych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endPara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pl-PL" sz="1400" b="1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Po stronie zleceniobiorcy / wolontariusza:</a:t>
              </a:r>
            </a:p>
            <a:p>
              <a:pPr marL="742950" lvl="1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Kwalifikacje zależne od rodzaju powierzonych zadań</a:t>
              </a:r>
            </a:p>
            <a:p>
              <a:pPr marL="742950" lvl="1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W przypadku pracy z osobami małoletnimi – zaświadczenie o niekaralności</a:t>
              </a:r>
            </a:p>
            <a:p>
              <a:pPr marL="742950" lvl="1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Odpowiedzialność za swoje działania / zaniechania bez ograniczeń kwotowych</a:t>
              </a:r>
              <a:endPara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endParaRPr>
            </a:p>
          </p:txBody>
        </p:sp>
      </p:grpSp>
      <p:pic>
        <p:nvPicPr>
          <p:cNvPr id="7" name="Obraz 6" descr="Obraz zawierający osoba, obuwie, ubrania, koszykówka&#10;&#10;Zawartość wygenerowana przez AI może być niepoprawna.">
            <a:extLst>
              <a:ext uri="{FF2B5EF4-FFF2-40B4-BE49-F238E27FC236}">
                <a16:creationId xmlns:a16="http://schemas.microsoft.com/office/drawing/2014/main" id="{DD0FEAA9-A5B6-A120-95C2-CD59ADFEC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285" y="728663"/>
            <a:ext cx="36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541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5AF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468F84-BDAC-8040-C784-C2DB3742F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172F8BA8-4399-C9B5-009D-13D0248A15D6}"/>
              </a:ext>
            </a:extLst>
          </p:cNvPr>
          <p:cNvSpPr/>
          <p:nvPr/>
        </p:nvSpPr>
        <p:spPr>
          <a:xfrm>
            <a:off x="0" y="5589588"/>
            <a:ext cx="12191999" cy="1268412"/>
          </a:xfrm>
          <a:prstGeom prst="rect">
            <a:avLst/>
          </a:prstGeom>
          <a:gradFill>
            <a:gsLst>
              <a:gs pos="50000">
                <a:srgbClr val="FAFBFF"/>
              </a:gs>
              <a:gs pos="100000">
                <a:srgbClr val="6882F9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714853F4-BD24-18D5-447B-FA5EF188AFA9}"/>
              </a:ext>
            </a:extLst>
          </p:cNvPr>
          <p:cNvSpPr txBox="1"/>
          <p:nvPr/>
        </p:nvSpPr>
        <p:spPr>
          <a:xfrm>
            <a:off x="1235075" y="3493926"/>
            <a:ext cx="424908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600" dirty="0">
                <a:solidFill>
                  <a:srgbClr val="FAFBFF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Wejdź na naszą stronę internetową</a:t>
            </a:r>
          </a:p>
          <a:p>
            <a:r>
              <a:rPr lang="pl-PL" sz="1600" dirty="0">
                <a:solidFill>
                  <a:srgbClr val="FAFBFF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i dowiedz się więcej!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4D788D8D-7F0E-EA0A-7AC9-4F3E65E24DC0}"/>
              </a:ext>
            </a:extLst>
          </p:cNvPr>
          <p:cNvSpPr txBox="1"/>
          <p:nvPr/>
        </p:nvSpPr>
        <p:spPr>
          <a:xfrm>
            <a:off x="1235075" y="4418646"/>
            <a:ext cx="47569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2400" u="sng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www.wspieramykluby.pl</a:t>
            </a:r>
            <a:endParaRPr lang="pl-PL" sz="2400" u="sng" dirty="0">
              <a:solidFill>
                <a:srgbClr val="FAFBFF"/>
              </a:solidFill>
              <a:latin typeface="Poppins SemiBold" panose="00000700000000000000" pitchFamily="2" charset="-18"/>
              <a:cs typeface="Poppins SemiBold" panose="00000700000000000000" pitchFamily="2" charset="-18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B86F502-D00B-7406-ACC4-DE1FF0DAA4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5686686" y="3319324"/>
            <a:ext cx="425073" cy="841645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7AA64DC9-6916-2504-438B-AA40B1EEBD0D}"/>
              </a:ext>
            </a:extLst>
          </p:cNvPr>
          <p:cNvSpPr txBox="1"/>
          <p:nvPr/>
        </p:nvSpPr>
        <p:spPr>
          <a:xfrm>
            <a:off x="1235075" y="1537407"/>
            <a:ext cx="378142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4000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Dziękuję </a:t>
            </a:r>
          </a:p>
          <a:p>
            <a:r>
              <a:rPr lang="pl-PL" sz="4000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za uwagę </a:t>
            </a:r>
            <a:r>
              <a:rPr lang="pl-PL" sz="4000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  <a:sym typeface="Wingdings" panose="05000000000000000000" pitchFamily="2" charset="2"/>
              </a:rPr>
              <a:t></a:t>
            </a:r>
            <a:endParaRPr lang="pl-PL" sz="4000" dirty="0">
              <a:solidFill>
                <a:srgbClr val="FAFBFF"/>
              </a:solidFill>
              <a:latin typeface="Poppins SemiBold" panose="00000700000000000000" pitchFamily="2" charset="-18"/>
              <a:cs typeface="Poppins SemiBold" panose="00000700000000000000" pitchFamily="2" charset="-18"/>
            </a:endParaRP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CDAD5CC0-2418-4050-B9FC-33E5B55A6E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688" y="5953794"/>
            <a:ext cx="2551499" cy="540000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E07AEA01-902D-7EB0-9F7D-AFC29134CA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549" y="5953794"/>
            <a:ext cx="2969995" cy="540000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CA61FB4C-1CE8-1DBC-F8F2-3C572CA57D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958" y="0"/>
            <a:ext cx="4275255" cy="5373996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E7FAA140-D338-A2C4-4613-91E44E421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801" y="2124678"/>
            <a:ext cx="5537159" cy="294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6653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9017</TotalTime>
  <Words>483</Words>
  <Application>Microsoft Office PowerPoint</Application>
  <PresentationFormat>Panoramiczny</PresentationFormat>
  <Paragraphs>64</Paragraphs>
  <Slides>8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Poppins Light</vt:lpstr>
      <vt:lpstr>Poppins SemiBold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Dell</dc:creator>
  <cp:lastModifiedBy>KW</cp:lastModifiedBy>
  <cp:revision>105</cp:revision>
  <dcterms:created xsi:type="dcterms:W3CDTF">2025-07-03T15:04:23Z</dcterms:created>
  <dcterms:modified xsi:type="dcterms:W3CDTF">2025-12-09T19:09:36Z</dcterms:modified>
</cp:coreProperties>
</file>