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2" r:id="rId3"/>
    <p:sldId id="258" r:id="rId4"/>
    <p:sldId id="263" r:id="rId5"/>
    <p:sldId id="273" r:id="rId6"/>
    <p:sldId id="259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20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4156" userDrawn="1">
          <p15:clr>
            <a:srgbClr val="A4A3A4"/>
          </p15:clr>
        </p15:guide>
        <p15:guide id="6" pos="551" userDrawn="1">
          <p15:clr>
            <a:srgbClr val="A4A3A4"/>
          </p15:clr>
        </p15:guide>
        <p15:guide id="7" pos="7129" userDrawn="1">
          <p15:clr>
            <a:srgbClr val="A4A3A4"/>
          </p15:clr>
        </p15:guide>
        <p15:guide id="8" orient="horz" pos="3861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pos="2933" userDrawn="1">
          <p15:clr>
            <a:srgbClr val="A4A3A4"/>
          </p15:clr>
        </p15:guide>
        <p15:guide id="11" orient="horz" pos="686" userDrawn="1">
          <p15:clr>
            <a:srgbClr val="A4A3A4"/>
          </p15:clr>
        </p15:guide>
        <p15:guide id="12" pos="778" userDrawn="1">
          <p15:clr>
            <a:srgbClr val="A4A3A4"/>
          </p15:clr>
        </p15:guide>
        <p15:guide id="13" orient="horz" pos="9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E596"/>
    <a:srgbClr val="6882F9"/>
    <a:srgbClr val="FAFBFF"/>
    <a:srgbClr val="375AF6"/>
    <a:srgbClr val="0A141E"/>
    <a:srgbClr val="F1785B"/>
    <a:srgbClr val="9BA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7284" autoAdjust="0"/>
  </p:normalViewPr>
  <p:slideViewPr>
    <p:cSldViewPr snapToGrid="0">
      <p:cViewPr>
        <p:scale>
          <a:sx n="60" d="100"/>
          <a:sy n="60" d="100"/>
        </p:scale>
        <p:origin x="832" y="28"/>
      </p:cViewPr>
      <p:guideLst>
        <p:guide orient="horz" pos="3521"/>
        <p:guide pos="3840"/>
        <p:guide pos="4520"/>
        <p:guide pos="7469"/>
        <p:guide orient="horz" pos="4156"/>
        <p:guide pos="551"/>
        <p:guide pos="7129"/>
        <p:guide orient="horz" pos="3861"/>
        <p:guide orient="horz" pos="459"/>
        <p:guide pos="2933"/>
        <p:guide orient="horz" pos="686"/>
        <p:guide pos="778"/>
        <p:guide orient="horz" pos="9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224C3-5C24-4EE5-8B4B-6E5607AF4DAC}" type="datetimeFigureOut">
              <a:rPr lang="pl-PL" smtClean="0"/>
              <a:t>23.12.2025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C913A-DEF0-42E2-B1BD-AE5B1B8D7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73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65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F1773B-1E16-F5B6-F958-C3CA9E225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9769F61-7121-6903-DDD6-02652A2E9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225F56-EFC0-92E1-3A4B-AB954CD4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23.12.2025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7070D4-A02C-6C2A-687D-7801D082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0029CA-FF91-DC76-A150-E0B3111D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1897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FCAAAF-1629-5274-F5F9-BE918C90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962773A-3D6D-9D41-D31F-A03029A6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35B6F6-21DD-9C8A-E76F-E63DD8FF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23.12.2025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C659DA-F0AC-5736-1FA4-916216C7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EEE170-FAC3-4F6B-60B6-AAF4A014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708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544F03-7440-CA2D-0936-2E336E257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88E3753-4DB5-AB5C-B122-F656C293B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D4F52F-97DB-9F5E-5147-221497E32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23.12.2025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7A2D27-962D-8421-0FBC-8A1FAFE6E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5CB063-C208-DE13-D307-F30915C3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624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E86A95-A16A-6605-F24C-30571F55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094A77-5C74-F7BD-2320-71CCA9426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3F71D74-BC93-8E1C-B9C3-575800D1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23.12.2025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708BA3-DD91-F8F9-74E2-979F6AC3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F5DAC9-DEAD-7054-0F81-E7D3E76B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250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DCAE28-2E7D-093A-F46C-27303C0A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65C6563-3A87-E6B0-164E-21277BC52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0A753C9-EC54-7667-6CD3-5DB69F23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23.12.2025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51E5E7-A667-BB70-D297-BC380D2E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5E84C4A-C4D3-9D48-5C2D-9C005589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398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147C8B-22B9-E5CF-6CA0-F8A5290EF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8D4BBB-C4DD-4A04-CA49-4A2EA7962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275790-6931-961A-BCE7-D259E5A94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5CF66B-1E23-5566-232D-3D02AF951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23.12.2025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611B08-59F7-CEC0-38F2-8E3E47EA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C0DF954-E317-880C-E5C5-6AC3A552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14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42215E-11DF-1C6D-4462-2D4B065F0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514FA90-821A-4A17-B0B6-D5393D8C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1BAB01-B0D3-EC29-8743-61BAE0781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9B87B78-2A2D-963A-19BA-A2E5724CF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8567C7-BB74-ADD9-95F4-9D29436D7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7FAE048-274C-314D-229C-9A6D0D4DF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23.12.2025</a:t>
            </a:fld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683A4B6-45AD-62D6-EF83-4115DE206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E0E150A-62A7-7648-70D9-223676D2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080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74E2ED-27ED-815B-96C5-11337F00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747C55B-9757-2826-ED34-CFECC739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23.12.2025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2E1B35C-7B57-02CB-9C6A-83E65CDA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802A1D0-22B2-1065-D2D5-3F3E4EA6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854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DCEAE08-A44C-F90D-26D5-A0006D00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23.12.2025</a:t>
            </a:fld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CFBB404-AA7F-23C3-0CF6-B6DAB7EE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442EC4-C7EF-3C8B-F363-0D290555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164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158D3-E6E9-145E-B904-0A9696F7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42B2C1-0B4A-4001-7348-314BA2D88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F60B5B3-76E1-E545-231C-EE5FC948F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E156BD-F96C-A328-4035-E6555EA3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23.12.2025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7B090BD-9B80-93D1-232A-450CD7D2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913211-EF76-D137-120F-9F23E92D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812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622C43-9451-73D9-9D15-E174853D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F9A3192-97FE-6739-C365-4DB44977B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55BE96-55F4-9BCF-CEF5-920676F27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38006EB-8014-8D5F-AC89-21D2429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23.12.2025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AD18A8-A3C4-CA6B-2EDC-A90CA97A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6578B5E-B5B2-7063-9956-3A852380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445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86E11F9-0CD2-C0DC-200A-423B422C0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E697087-FB04-5892-62D8-4171DE24E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8A053B-AC4C-585F-E943-4B771C602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2D923-2A85-47DA-9E12-9CDADE888F4B}" type="datetimeFigureOut">
              <a:rPr lang="pl-PL" smtClean="0"/>
              <a:t>23.12.2025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EB6D14-73C2-4886-6933-35A0E3ACC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0E2EDC-9E18-B8D5-83D8-5D153ECF1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971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wspieramykluby.pl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02CE7A0-7AA5-411D-B604-E7C92C74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53" y="0"/>
            <a:ext cx="5455847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DCA0F3A-2A02-5A92-0287-7E17B795C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728663"/>
            <a:ext cx="2878428" cy="69514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AFF00AE-780D-584A-E4C3-CBC71BBE36CB}"/>
              </a:ext>
            </a:extLst>
          </p:cNvPr>
          <p:cNvSpPr txBox="1"/>
          <p:nvPr/>
        </p:nvSpPr>
        <p:spPr>
          <a:xfrm>
            <a:off x="874713" y="2836128"/>
            <a:ext cx="6253316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Wnioski elektroniczne do KRS, CRBR i KRK</a:t>
            </a:r>
          </a:p>
          <a:p>
            <a:endParaRPr lang="pl-PL" sz="3200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  <a:p>
            <a:r>
              <a:rPr lang="pl-PL" sz="20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Karol Ważny</a:t>
            </a:r>
          </a:p>
        </p:txBody>
      </p:sp>
    </p:spTree>
    <p:extLst>
      <p:ext uri="{BB962C8B-B14F-4D97-AF65-F5344CB8AC3E}">
        <p14:creationId xmlns:p14="http://schemas.microsoft.com/office/powerpoint/2010/main" val="3871455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B5769C-B114-EED6-2558-444BF4848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4AB76AE-4AD3-7FDD-4482-F419B123F38F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01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4E7AFCE1-1F41-24D2-D413-1043BE3CE4D8}"/>
              </a:ext>
            </a:extLst>
          </p:cNvPr>
          <p:cNvSpPr/>
          <p:nvPr/>
        </p:nvSpPr>
        <p:spPr>
          <a:xfrm>
            <a:off x="874713" y="3428999"/>
            <a:ext cx="10456285" cy="270033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83D11F2-90F3-741A-F5DD-BBB884D73729}"/>
              </a:ext>
            </a:extLst>
          </p:cNvPr>
          <p:cNvSpPr txBox="1"/>
          <p:nvPr/>
        </p:nvSpPr>
        <p:spPr>
          <a:xfrm>
            <a:off x="1296113" y="4318161"/>
            <a:ext cx="98319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Co klub sportowy załatwia w tych systemach?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67D35D2-7FB9-0368-9B11-B07BDC6F38AB}"/>
              </a:ext>
            </a:extLst>
          </p:cNvPr>
          <p:cNvSpPr txBox="1"/>
          <p:nvPr/>
        </p:nvSpPr>
        <p:spPr>
          <a:xfrm>
            <a:off x="1296113" y="4832692"/>
            <a:ext cx="9594528" cy="11563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PRS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rejestracja, zmiany w KRS; publikacja sprawozdań finansowych</a:t>
            </a:r>
          </a:p>
          <a:p>
            <a:pPr marL="285750" indent="-28575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CRBR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informowanie o osobach funkcyjnych, ochrona przed przestępczością finansową</a:t>
            </a:r>
          </a:p>
          <a:p>
            <a:pPr marL="285750" indent="-28575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KRK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ochrona osób małoletnich zgodnie z tzw. „ustawą Kamilka”</a:t>
            </a:r>
          </a:p>
          <a:p>
            <a:pPr marL="285750" indent="-285750">
              <a:lnSpc>
                <a:spcPts val="23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NIW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– sprawozdania organizacji pożytku publicznego</a:t>
            </a:r>
          </a:p>
        </p:txBody>
      </p:sp>
      <p:pic>
        <p:nvPicPr>
          <p:cNvPr id="8" name="Obraz 7" descr="Obraz zawierający żółty, prążkowany, linia&#10;&#10;Zawartość wygenerowana przez AI może być niepoprawna.">
            <a:extLst>
              <a:ext uri="{FF2B5EF4-FFF2-40B4-BE49-F238E27FC236}">
                <a16:creationId xmlns:a16="http://schemas.microsoft.com/office/drawing/2014/main" id="{AE205431-82C7-3F74-AC71-F0DAC47FD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61101"/>
          <a:stretch>
            <a:fillRect/>
          </a:stretch>
        </p:blipFill>
        <p:spPr>
          <a:xfrm>
            <a:off x="889102" y="728662"/>
            <a:ext cx="10411302" cy="2700000"/>
          </a:xfrm>
          <a:prstGeom prst="rect">
            <a:avLst/>
          </a:prstGeom>
        </p:spPr>
      </p:pic>
      <p:pic>
        <p:nvPicPr>
          <p:cNvPr id="3" name="Obraz 2" descr="Obraz zawierający tekst, elektronika, komputer, osoba&#10;&#10;Zawartość wygenerowana przez AI może być niepoprawna.">
            <a:extLst>
              <a:ext uri="{FF2B5EF4-FFF2-40B4-BE49-F238E27FC236}">
                <a16:creationId xmlns:a16="http://schemas.microsoft.com/office/drawing/2014/main" id="{487A13D5-8677-12C7-0CBF-7C7887787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3" b="28604"/>
          <a:stretch>
            <a:fillRect/>
          </a:stretch>
        </p:blipFill>
        <p:spPr>
          <a:xfrm>
            <a:off x="881754" y="728662"/>
            <a:ext cx="10449244" cy="346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76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E8990-16DE-5438-3963-E42A3A9DF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3704DF6-87F4-45C0-6A8F-CFDF77F177E9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02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F4AFF5E-C210-8159-482A-E6029C5DD789}"/>
              </a:ext>
            </a:extLst>
          </p:cNvPr>
          <p:cNvSpPr/>
          <p:nvPr/>
        </p:nvSpPr>
        <p:spPr>
          <a:xfrm>
            <a:off x="874713" y="728663"/>
            <a:ext cx="6842122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22590E4-3BE5-C513-46D4-3FDEC155C628}"/>
              </a:ext>
            </a:extLst>
          </p:cNvPr>
          <p:cNvSpPr txBox="1"/>
          <p:nvPr/>
        </p:nvSpPr>
        <p:spPr>
          <a:xfrm>
            <a:off x="1235074" y="1071053"/>
            <a:ext cx="57186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Portal Rejestrów Sądowych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0F4D698-790F-1BF3-5241-5202F85BF480}"/>
              </a:ext>
            </a:extLst>
          </p:cNvPr>
          <p:cNvSpPr txBox="1"/>
          <p:nvPr/>
        </p:nvSpPr>
        <p:spPr>
          <a:xfrm>
            <a:off x="1235074" y="1675994"/>
            <a:ext cx="6388470" cy="3647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System obsługujący m.in.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Krajowy Rejestr Sądowy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KRS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składa się z dwóch części:</a:t>
            </a:r>
          </a:p>
          <a:p>
            <a:pPr marL="742950" lvl="1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Rejestru Przedsiębiorców</a:t>
            </a:r>
          </a:p>
          <a:p>
            <a:pPr marL="742950" lvl="1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Rejestru Stowarzyszeń, fundacji i innych organizacji społecznych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Pozwala na przeglądanie akt istniejących podmiotów (bez konieczności wizyty w sądzie rejestrowym)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Pozwala na zapoznanie się z aktualnymi oraz archiwalnymi danymi wpisanymi do rejestru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Stanowi platformę, w ramach której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toczy się postępowanie sądowe w sprawie rejestracji / zmiany / wykreślenia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danych z KRS dotyczących przedsiębiorców i organizacji społecznych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Postępowanie prowadzi sąd rejonowy właściwy dla danego województwa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F65B5CD2-8713-D487-6356-1418E50C5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074" y="5444082"/>
            <a:ext cx="429594" cy="53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F63ADBB-DDF8-BFBB-6BE8-199AACD72AAC}"/>
              </a:ext>
            </a:extLst>
          </p:cNvPr>
          <p:cNvSpPr txBox="1"/>
          <p:nvPr/>
        </p:nvSpPr>
        <p:spPr>
          <a:xfrm>
            <a:off x="1891233" y="5497976"/>
            <a:ext cx="56153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F1785B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Od 1 grudnia 2025 r. – brak obowiązku publikowania wpisów w Monitorze Sądowym i Gospodarczym</a:t>
            </a:r>
            <a:endParaRPr lang="pl-PL" sz="1400" i="1" dirty="0">
              <a:solidFill>
                <a:srgbClr val="F1785B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pic>
        <p:nvPicPr>
          <p:cNvPr id="4" name="Obraz 3" descr="Obraz zawierający tekst, elektronika, zrzut ekranu, Telefon komórkowy&#10;&#10;Zawartość wygenerowana przez AI może być niepoprawna.">
            <a:extLst>
              <a:ext uri="{FF2B5EF4-FFF2-40B4-BE49-F238E27FC236}">
                <a16:creationId xmlns:a16="http://schemas.microsoft.com/office/drawing/2014/main" id="{E94B53F5-36DF-6367-CD0D-35F3CF241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835" y="728661"/>
            <a:ext cx="36004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87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846716-423E-2AA5-4664-265A9D2F3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A83B2BE-92C6-F014-2381-B3EA3A116D9C}"/>
              </a:ext>
            </a:extLst>
          </p:cNvPr>
          <p:cNvSpPr txBox="1"/>
          <p:nvPr/>
        </p:nvSpPr>
        <p:spPr>
          <a:xfrm>
            <a:off x="11329355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03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B74E37E-024B-AE2E-1660-2FBCFCA1E6A8}"/>
              </a:ext>
            </a:extLst>
          </p:cNvPr>
          <p:cNvSpPr/>
          <p:nvPr/>
        </p:nvSpPr>
        <p:spPr>
          <a:xfrm>
            <a:off x="4473727" y="728663"/>
            <a:ext cx="6844995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DD810D-B975-F290-7175-827D13218375}"/>
              </a:ext>
            </a:extLst>
          </p:cNvPr>
          <p:cNvSpPr txBox="1"/>
          <p:nvPr/>
        </p:nvSpPr>
        <p:spPr>
          <a:xfrm>
            <a:off x="4688958" y="998702"/>
            <a:ext cx="629447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Centralny Rejestr Beneficjentów Rzeczywistych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5C4BEA4-1736-05A4-383B-32AF7B697480}"/>
              </a:ext>
            </a:extLst>
          </p:cNvPr>
          <p:cNvSpPr txBox="1"/>
          <p:nvPr/>
        </p:nvSpPr>
        <p:spPr>
          <a:xfrm>
            <a:off x="4688957" y="2050876"/>
            <a:ext cx="6294475" cy="35242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Dane wymagane przez ustawę AML (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 przeciwdziałaniu praniu pieniędzy i finansowaniu terroryzmu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Ma pomagać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identyfikować ryzyko, gdy pieniądze „krążą”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przez podmioty o niejasnej strukturze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Szybsza weryfikacja kontrahenta – m.in. przez banki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CRBR to rejestr transparentności – pokazuje, kto realnie kontroluje podmiot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 przypadku organizacji społecznych wpisanych do KRS (stowarzyszenia, fundacje) – wymóg podania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osób zasiadających w zarządzie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organizacji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7F218E0C-2B5D-6ECB-E25E-298028FEE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981" y="5430389"/>
            <a:ext cx="429594" cy="540000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0D618EB-694D-2306-8551-5FC46FD9B7D7}"/>
              </a:ext>
            </a:extLst>
          </p:cNvPr>
          <p:cNvSpPr txBox="1"/>
          <p:nvPr/>
        </p:nvSpPr>
        <p:spPr>
          <a:xfrm>
            <a:off x="5563170" y="5377224"/>
            <a:ext cx="5292672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Jeśli klub sportowy prowadzony jest w formie spółki z o. o. lub spółki akcyjnej – podaje się wspólników / akcjonariuszy</a:t>
            </a:r>
            <a:endParaRPr lang="pl-PL" sz="1400" i="1" u="sng" dirty="0">
              <a:solidFill>
                <a:srgbClr val="375AF6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pic>
        <p:nvPicPr>
          <p:cNvPr id="8" name="Obraz 7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A73EFBA0-586F-30B8-C0BD-456F2601D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78" y="728661"/>
            <a:ext cx="36004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0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17A331-4F84-4B46-F001-2AF505A6C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302F5A7-14A1-B3A3-BB5C-D15E2A169F4F}"/>
              </a:ext>
            </a:extLst>
          </p:cNvPr>
          <p:cNvSpPr txBox="1"/>
          <p:nvPr/>
        </p:nvSpPr>
        <p:spPr>
          <a:xfrm>
            <a:off x="11329355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04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C7CC9183-41FE-6A3B-76C7-671853470B6F}"/>
              </a:ext>
            </a:extLst>
          </p:cNvPr>
          <p:cNvSpPr/>
          <p:nvPr/>
        </p:nvSpPr>
        <p:spPr>
          <a:xfrm>
            <a:off x="874713" y="728663"/>
            <a:ext cx="6842122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B6C5CA6-DEAC-0E02-9C48-B49064AED1A6}"/>
              </a:ext>
            </a:extLst>
          </p:cNvPr>
          <p:cNvSpPr txBox="1"/>
          <p:nvPr/>
        </p:nvSpPr>
        <p:spPr>
          <a:xfrm>
            <a:off x="1235074" y="1071053"/>
            <a:ext cx="57186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Krajowy Rejestr Karny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B2EFF4B-7346-61EC-525C-EE7604DA1D99}"/>
              </a:ext>
            </a:extLst>
          </p:cNvPr>
          <p:cNvSpPr txBox="1"/>
          <p:nvPr/>
        </p:nvSpPr>
        <p:spPr>
          <a:xfrm>
            <a:off x="1235074" y="1675994"/>
            <a:ext cx="6388470" cy="41706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Uzyskanie informacji /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zaświadczeń o niekaralności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Wymagany przez tzw. „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Ustawę Kamilka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” w kontekście osób pracujących z małoletnimi – np.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trenerzy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,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wolontariusze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, nauczyciele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Jeden z elementów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procedury wewnętrznej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(standardy / </a:t>
            </a:r>
            <a:r>
              <a:rPr lang="pl-PL" sz="1400" u="sng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polityka ochrony małoletnich przed krzywdzeniem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), w ramach powinien pojawić się obowiązek uzyskania zaświadczenia z KRK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Posiadanie w aktach klubu potwierdzenia weryfikacji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ogranicza ryzyko organizacyjne i prawne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Może być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wymagany przez 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niektórych </a:t>
            </a:r>
            <a:r>
              <a:rPr lang="pl-PL" sz="1400" b="1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partnerów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szkoły i jednostki samorządu (przy współpracy z klubem),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organizatorów zawodów/obozów,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 err="1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grantodawców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 i sponsorów (</a:t>
            </a:r>
            <a:r>
              <a:rPr lang="pl-PL" sz="1400" dirty="0" err="1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compliance</a:t>
            </a: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),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400" dirty="0">
                <a:solidFill>
                  <a:srgbClr val="0A141E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ubezpieczycieli (przy ocenie ryzyka)</a:t>
            </a:r>
          </a:p>
        </p:txBody>
      </p:sp>
      <p:pic>
        <p:nvPicPr>
          <p:cNvPr id="3" name="Obraz 2" descr="Obraz zawierający tekst, Telefon komórkowy, zrzut ekranu, Urządzenie przenośne&#10;&#10;Zawartość wygenerowana przez AI może być niepoprawna.">
            <a:extLst>
              <a:ext uri="{FF2B5EF4-FFF2-40B4-BE49-F238E27FC236}">
                <a16:creationId xmlns:a16="http://schemas.microsoft.com/office/drawing/2014/main" id="{A74356F9-2237-219D-8A4D-F2773164A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05" y="728661"/>
            <a:ext cx="36004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58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A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468F84-BDAC-8040-C784-C2DB3742F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172F8BA8-4399-C9B5-009D-13D0248A15D6}"/>
              </a:ext>
            </a:extLst>
          </p:cNvPr>
          <p:cNvSpPr/>
          <p:nvPr/>
        </p:nvSpPr>
        <p:spPr>
          <a:xfrm>
            <a:off x="0" y="5589588"/>
            <a:ext cx="12191999" cy="1268412"/>
          </a:xfrm>
          <a:prstGeom prst="rect">
            <a:avLst/>
          </a:prstGeom>
          <a:gradFill>
            <a:gsLst>
              <a:gs pos="50000">
                <a:srgbClr val="FAFBFF"/>
              </a:gs>
              <a:gs pos="100000">
                <a:srgbClr val="6882F9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14853F4-BD24-18D5-447B-FA5EF188AFA9}"/>
              </a:ext>
            </a:extLst>
          </p:cNvPr>
          <p:cNvSpPr txBox="1"/>
          <p:nvPr/>
        </p:nvSpPr>
        <p:spPr>
          <a:xfrm>
            <a:off x="1235075" y="3493926"/>
            <a:ext cx="424908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6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Wejdź na naszą stronę internetową</a:t>
            </a:r>
          </a:p>
          <a:p>
            <a:r>
              <a:rPr lang="pl-PL" sz="16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i dowiedz się więcej!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D788D8D-7F0E-EA0A-7AC9-4F3E65E24DC0}"/>
              </a:ext>
            </a:extLst>
          </p:cNvPr>
          <p:cNvSpPr txBox="1"/>
          <p:nvPr/>
        </p:nvSpPr>
        <p:spPr>
          <a:xfrm>
            <a:off x="1235075" y="4418646"/>
            <a:ext cx="47569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2400" u="sng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www.wspieramykluby.pl</a:t>
            </a:r>
            <a:endParaRPr lang="pl-PL" sz="2400" u="sng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86F502-D00B-7406-ACC4-DE1FF0DA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686686" y="3319324"/>
            <a:ext cx="425073" cy="841645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AA64DC9-6916-2504-438B-AA40B1EEBD0D}"/>
              </a:ext>
            </a:extLst>
          </p:cNvPr>
          <p:cNvSpPr txBox="1"/>
          <p:nvPr/>
        </p:nvSpPr>
        <p:spPr>
          <a:xfrm>
            <a:off x="1235075" y="1537407"/>
            <a:ext cx="378142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Dziękuję </a:t>
            </a:r>
          </a:p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za uwagę </a:t>
            </a:r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sym typeface="Wingdings" panose="05000000000000000000" pitchFamily="2" charset="2"/>
              </a:rPr>
              <a:t></a:t>
            </a:r>
            <a:endParaRPr lang="pl-PL" sz="4000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DAD5CC0-2418-4050-B9FC-33E5B55A6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88" y="5953794"/>
            <a:ext cx="2551499" cy="5400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07AEA01-902D-7EB0-9F7D-AFC29134C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49" y="5953794"/>
            <a:ext cx="2969995" cy="540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A61FB4C-1CE8-1DBC-F8F2-3C572CA57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58" y="0"/>
            <a:ext cx="4275255" cy="537399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E7FAA140-D338-A2C4-4613-91E44E421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01" y="2124678"/>
            <a:ext cx="5537159" cy="294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653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3720</TotalTime>
  <Words>383</Words>
  <Application>Microsoft Office PowerPoint</Application>
  <PresentationFormat>Panoramiczny</PresentationFormat>
  <Paragraphs>45</Paragraphs>
  <Slides>6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Poppins Light</vt:lpstr>
      <vt:lpstr>Poppins SemiBold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KW</cp:lastModifiedBy>
  <cp:revision>77</cp:revision>
  <dcterms:created xsi:type="dcterms:W3CDTF">2025-07-03T15:04:23Z</dcterms:created>
  <dcterms:modified xsi:type="dcterms:W3CDTF">2025-12-23T14:39:19Z</dcterms:modified>
</cp:coreProperties>
</file>